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3"/>
  </p:notesMasterIdLst>
  <p:sldIdLst>
    <p:sldId id="339" r:id="rId2"/>
    <p:sldId id="308" r:id="rId3"/>
    <p:sldId id="323" r:id="rId4"/>
    <p:sldId id="313" r:id="rId5"/>
    <p:sldId id="287" r:id="rId6"/>
    <p:sldId id="258" r:id="rId7"/>
    <p:sldId id="357" r:id="rId8"/>
    <p:sldId id="358" r:id="rId9"/>
    <p:sldId id="359" r:id="rId10"/>
    <p:sldId id="309" r:id="rId11"/>
    <p:sldId id="356" r:id="rId12"/>
    <p:sldId id="314" r:id="rId13"/>
    <p:sldId id="327" r:id="rId14"/>
    <p:sldId id="328" r:id="rId15"/>
    <p:sldId id="329" r:id="rId16"/>
    <p:sldId id="330" r:id="rId17"/>
    <p:sldId id="261" r:id="rId18"/>
    <p:sldId id="349" r:id="rId19"/>
    <p:sldId id="373" r:id="rId20"/>
    <p:sldId id="286" r:id="rId21"/>
    <p:sldId id="355" r:id="rId22"/>
    <p:sldId id="360" r:id="rId23"/>
    <p:sldId id="331" r:id="rId24"/>
    <p:sldId id="333" r:id="rId25"/>
    <p:sldId id="334" r:id="rId26"/>
    <p:sldId id="341" r:id="rId27"/>
    <p:sldId id="335" r:id="rId28"/>
    <p:sldId id="342" r:id="rId29"/>
    <p:sldId id="325" r:id="rId30"/>
    <p:sldId id="346" r:id="rId31"/>
    <p:sldId id="366" r:id="rId32"/>
    <p:sldId id="369" r:id="rId33"/>
    <p:sldId id="353" r:id="rId34"/>
    <p:sldId id="364" r:id="rId35"/>
    <p:sldId id="326" r:id="rId36"/>
    <p:sldId id="368" r:id="rId37"/>
    <p:sldId id="347" r:id="rId38"/>
    <p:sldId id="348" r:id="rId39"/>
    <p:sldId id="350" r:id="rId40"/>
    <p:sldId id="371" r:id="rId41"/>
    <p:sldId id="361" r:id="rId42"/>
    <p:sldId id="374" r:id="rId43"/>
    <p:sldId id="351" r:id="rId44"/>
    <p:sldId id="372" r:id="rId45"/>
    <p:sldId id="362" r:id="rId46"/>
    <p:sldId id="336" r:id="rId47"/>
    <p:sldId id="340" r:id="rId48"/>
    <p:sldId id="363" r:id="rId49"/>
    <p:sldId id="338" r:id="rId50"/>
    <p:sldId id="344" r:id="rId51"/>
    <p:sldId id="367" r:id="rId52"/>
    <p:sldId id="365" r:id="rId53"/>
    <p:sldId id="375" r:id="rId54"/>
    <p:sldId id="376" r:id="rId55"/>
    <p:sldId id="377" r:id="rId56"/>
    <p:sldId id="378" r:id="rId57"/>
    <p:sldId id="379" r:id="rId58"/>
    <p:sldId id="370" r:id="rId59"/>
    <p:sldId id="332" r:id="rId60"/>
    <p:sldId id="352" r:id="rId61"/>
    <p:sldId id="343" r:id="rId62"/>
  </p:sldIdLst>
  <p:sldSz cx="9144000" cy="5143500" type="screen16x9"/>
  <p:notesSz cx="6797675" cy="9929813"/>
  <p:embeddedFontLst>
    <p:embeddedFont>
      <p:font typeface="Bahnschrift Condensed" panose="020B0502040204020203" pitchFamily="34" charset="0"/>
      <p:regular r:id="rId64"/>
      <p:bold r:id="rId65"/>
    </p:embeddedFont>
    <p:embeddedFont>
      <p:font typeface="Bahnschrift Light" panose="020B0502040204020203" pitchFamily="34" charset="0"/>
      <p:regular r:id="rId66"/>
    </p:embeddedFont>
    <p:embeddedFont>
      <p:font typeface="Bahnschrift Light SemiCondensed" panose="020B0502040204020203" pitchFamily="34" charset="0"/>
      <p:regular r:id="rId67"/>
    </p:embeddedFont>
    <p:embeddedFont>
      <p:font typeface="Bahnschrift SemiBold" panose="020B0502040204020203" pitchFamily="34" charset="0"/>
      <p:bold r:id="rId68"/>
    </p:embeddedFont>
    <p:embeddedFont>
      <p:font typeface="Berlin Sans FB Demi" panose="020E0802020502020306" pitchFamily="34" charset="0"/>
      <p:bold r:id="rId69"/>
    </p:embeddedFont>
    <p:embeddedFont>
      <p:font typeface="Calibri" panose="020F0502020204030204" pitchFamily="34" charset="0"/>
      <p:regular r:id="rId70"/>
      <p:bold r:id="rId71"/>
      <p:italic r:id="rId72"/>
      <p:boldItalic r:id="rId73"/>
    </p:embeddedFont>
    <p:embeddedFont>
      <p:font typeface="Calibri Light" panose="020F0302020204030204" pitchFamily="34" charset="0"/>
      <p:regular r:id="rId74"/>
      <p:italic r:id="rId75"/>
    </p:embeddedFont>
    <p:embeddedFont>
      <p:font typeface="Comfortaa" panose="020B0604020202020204" charset="0"/>
      <p:regular r:id="rId76"/>
      <p:bold r:id="rId77"/>
    </p:embeddedFont>
    <p:embeddedFont>
      <p:font typeface="Pacifico" panose="020B0604020202020204" charset="0"/>
      <p:regular r:id="rId78"/>
    </p:embeddedFont>
    <p:embeddedFont>
      <p:font typeface="Script MT Bold" panose="03040602040607080904" pitchFamily="66" charset="0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21" autoAdjust="0"/>
    <p:restoredTop sz="93634" autoAdjust="0"/>
  </p:normalViewPr>
  <p:slideViewPr>
    <p:cSldViewPr snapToGrid="0">
      <p:cViewPr varScale="1">
        <p:scale>
          <a:sx n="53" d="100"/>
          <a:sy n="53" d="100"/>
        </p:scale>
        <p:origin x="36" y="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807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1.fntdata"/><Relationship Id="rId79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77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9.fntdata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7.fntdata"/><Relationship Id="rId75" Type="http://schemas.openxmlformats.org/officeDocument/2006/relationships/font" Target="fonts/font12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2.fntdata"/><Relationship Id="rId73" Type="http://schemas.openxmlformats.org/officeDocument/2006/relationships/font" Target="fonts/font10.fntdata"/><Relationship Id="rId78" Type="http://schemas.openxmlformats.org/officeDocument/2006/relationships/font" Target="fonts/font15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font" Target="fonts/font8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1772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2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61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64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605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7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014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14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478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075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9573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63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485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962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55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642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4446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356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638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9006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72637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795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95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b76aeb16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b76aeb169_1_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1456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0857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67125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990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50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652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0262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3325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478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357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9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1401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807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63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186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561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674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50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9815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919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ef95c93ef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ef95c93efd_0_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Povo, nação dentro da mesma cultura e lingua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9099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72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04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259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907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4315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5715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677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441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973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88756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84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03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3837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19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b76aeb16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b76aeb169_1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820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lattes.cnpq.br/144857969151731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tce.pr.gov.br/multimidia/2022/7/pdf/00366866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1.tce.pr.gov.br/conteudo/auditorias-operacionais-aops-fiscalizacao/43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brasil.com.br/topicos/10641831/artigo-2-da-constituicao-federal-de-19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usbrasil.com.br/legislacao/1503907193/constituicao-federal-constituicao-da-republica-federativa-do-brasil-198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ervicos.tce.pr.gov.br/tcepr/tribunal/sisegppa/login/index?ReturnUrl=https://servicos.tce.pr.gov.br/tcepr/tribunal/sisegppa/inscricoes/inscreverevento/1720" TargetMode="External"/><Relationship Id="rId4" Type="http://schemas.openxmlformats.org/officeDocument/2006/relationships/hyperlink" Target="https://unidades.tc.df.gov.br/dci/matriz-de-risco/#:~:text=A%20Matriz%20de%20Risco%20do,inspe%C3%A7%C3%A3o%20realizadas%20por%20esta%20DCI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074A65-2575-49BB-ADD5-C60AE82A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715738" y="268735"/>
            <a:ext cx="5469909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 Interno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44109" y="1198435"/>
            <a:ext cx="8455782" cy="1839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80000"/>
              </a:lnSpc>
              <a:buSzPts val="440"/>
            </a:pPr>
            <a:r>
              <a:rPr lang="pt-BR" dirty="0">
                <a:solidFill>
                  <a:schemeClr val="tx1"/>
                </a:solidFill>
              </a:rPr>
              <a:t>O controle interno na administração pública é um conjunto de normas e procedimentos que visa garantir a legalidade, eficiência e transparência da gestão de recursos públicos.</a:t>
            </a: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sz="152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DF3269-EDE8-4D30-94E7-972E8BE9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88" y="2831388"/>
            <a:ext cx="5793818" cy="1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715738" y="268735"/>
            <a:ext cx="5469909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 Interno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344109" y="1415243"/>
            <a:ext cx="8455782" cy="1622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80000"/>
              </a:lnSpc>
              <a:buSzPts val="440"/>
            </a:pPr>
            <a:r>
              <a:rPr lang="pt-BR" dirty="0">
                <a:solidFill>
                  <a:schemeClr val="tx1"/>
                </a:solidFill>
              </a:rPr>
              <a:t>Conforme definição do COSO o controle interno consiste em tarefas contínuas, vinculadas umas as outras visando um resultado comum.</a:t>
            </a: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lang="pt-BR" sz="152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80000"/>
              </a:lnSpc>
              <a:buSzPts val="440"/>
            </a:pPr>
            <a:endParaRPr sz="1520" dirty="0">
              <a:solidFill>
                <a:schemeClr val="tx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BDF3269-EDE8-4D30-94E7-972E8BE98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388" y="2831388"/>
            <a:ext cx="5793818" cy="1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CF099B0-9971-4551-804A-487DA515D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4" y="764430"/>
            <a:ext cx="4456406" cy="3614640"/>
          </a:xfrm>
          <a:prstGeom prst="rect">
            <a:avLst/>
          </a:prstGeom>
        </p:spPr>
      </p:pic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383" y="588555"/>
            <a:ext cx="3757224" cy="9297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6898E3-D58B-4C57-9156-CB79BE802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65324"/>
            <a:ext cx="4572000" cy="33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3383" y="588555"/>
            <a:ext cx="3757224" cy="9297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140A45-6368-40A1-9B23-922E2AC7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92" y="767114"/>
            <a:ext cx="4198608" cy="21887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9890EB3-4EB0-4251-953D-DC9B33D97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83" y="2954782"/>
            <a:ext cx="3985651" cy="21887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1ED833-FA9D-45FF-B0B5-0C05502CC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8025" y="185980"/>
            <a:ext cx="4499261" cy="49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7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Fundamentação Legal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3668" y="1042106"/>
            <a:ext cx="4241442" cy="1332854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COSO Framework é um modelo que ajuda as organizações a estabelecer e avaliar os seus controles internos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ADF8B84-4638-4640-869A-43B72AA3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5" y="773947"/>
            <a:ext cx="3930991" cy="435308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5BC2374-C61B-4C02-8D36-FD68129B159F}"/>
              </a:ext>
            </a:extLst>
          </p:cNvPr>
          <p:cNvSpPr/>
          <p:nvPr/>
        </p:nvSpPr>
        <p:spPr>
          <a:xfrm>
            <a:off x="4271346" y="1841720"/>
            <a:ext cx="4375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accent5">
                    <a:lumMod val="75000"/>
                  </a:schemeClr>
                </a:solidFill>
              </a:rPr>
              <a:t>ABRANGE:</a:t>
            </a:r>
          </a:p>
          <a:p>
            <a:r>
              <a:rPr lang="pt-BR" sz="1800" dirty="0"/>
              <a:t>- Projetos de controles internos</a:t>
            </a:r>
          </a:p>
          <a:p>
            <a:r>
              <a:rPr lang="pt-BR" sz="1800" dirty="0"/>
              <a:t>- Implementação de controles internos</a:t>
            </a:r>
          </a:p>
          <a:p>
            <a:r>
              <a:rPr lang="pt-BR" sz="1800" dirty="0"/>
              <a:t>- Avaliação de controles internos</a:t>
            </a:r>
          </a:p>
          <a:p>
            <a:r>
              <a:rPr lang="pt-BR" sz="1800" dirty="0"/>
              <a:t>- Gestão de riscos</a:t>
            </a:r>
          </a:p>
          <a:p>
            <a:r>
              <a:rPr lang="pt-BR" sz="1800" dirty="0"/>
              <a:t>- Garantir a confiabilidade dos relatórios financeiros</a:t>
            </a:r>
          </a:p>
          <a:p>
            <a:r>
              <a:rPr lang="pt-BR" sz="1800" dirty="0"/>
              <a:t>- Garantir que as comunicações sigam as melhores práticas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4271346" y="4443510"/>
            <a:ext cx="4241442" cy="699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Framework COSO foi atualizado em 2013 e também em 2017</a:t>
            </a:r>
          </a:p>
        </p:txBody>
      </p:sp>
    </p:spTree>
    <p:extLst>
      <p:ext uri="{BB962C8B-B14F-4D97-AF65-F5344CB8AC3E}">
        <p14:creationId xmlns:p14="http://schemas.microsoft.com/office/powerpoint/2010/main" val="39390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" grpId="0" build="p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12F96F02-8025-495E-8284-99F1F9FF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262667"/>
            <a:ext cx="4241442" cy="1332854"/>
          </a:xfrm>
        </p:spPr>
        <p:txBody>
          <a:bodyPr>
            <a:normAutofit fontScale="77500" lnSpcReduction="20000"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passa a ganhar responsabilidade própria com responsabilização pelos atos</a:t>
            </a: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3957271" y="4025538"/>
            <a:ext cx="4856171" cy="93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passou a exercer papel obrigatório nos atos de gestão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315887-68A2-4130-88A8-38EAA54C0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97" y="929094"/>
            <a:ext cx="4028819" cy="377142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BC6E97A-8901-4719-BC96-F226CDA91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721" y="1604072"/>
            <a:ext cx="4571999" cy="242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183584" y="-606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500" dirty="0">
                <a:highlight>
                  <a:srgbClr val="FFFF00"/>
                </a:highlight>
                <a:latin typeface="Pacifico"/>
                <a:sym typeface="Pacifico"/>
              </a:rPr>
              <a:t>Contextualização</a:t>
            </a:r>
            <a:endParaRPr lang="pt-BR" sz="4500" dirty="0">
              <a:highlight>
                <a:srgbClr val="FFFF00"/>
              </a:highlight>
              <a:latin typeface="Pacifico"/>
            </a:endParaRPr>
          </a:p>
        </p:txBody>
      </p:sp>
      <p:sp>
        <p:nvSpPr>
          <p:cNvPr id="9" name="Subtítulo 5">
            <a:extLst>
              <a:ext uri="{FF2B5EF4-FFF2-40B4-BE49-F238E27FC236}">
                <a16:creationId xmlns:a16="http://schemas.microsoft.com/office/drawing/2014/main" id="{035D9228-4E65-4272-99AC-FB3EEFD9EB14}"/>
              </a:ext>
            </a:extLst>
          </p:cNvPr>
          <p:cNvSpPr txBox="1">
            <a:spLocks/>
          </p:cNvSpPr>
          <p:nvPr/>
        </p:nvSpPr>
        <p:spPr>
          <a:xfrm>
            <a:off x="4194907" y="399053"/>
            <a:ext cx="4856171" cy="93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O Controle Interno passou a exercer papel obrigatório nos atos de gestão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69FA51-1A3B-4856-919D-C7D34DD9A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39" y="841404"/>
            <a:ext cx="4250703" cy="42144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42EF889-7061-49E2-8185-05C96B0F0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143" y="1174143"/>
            <a:ext cx="4571999" cy="212699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4CF4746-C2F1-457E-A4A2-5A3905D5A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2932" y="3283841"/>
            <a:ext cx="4156420" cy="17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285750" y="1333500"/>
            <a:ext cx="8283063" cy="3570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pt-BR" sz="2400" dirty="0">
                <a:solidFill>
                  <a:schemeClr val="tx1"/>
                </a:solidFill>
              </a:rPr>
              <a:t>O Referencial Básico de Governança Aplicável a Órgãos e Entidades da Administração Pública, elaborado pelo Tribunal de Contas da União (TCU, 2014), trata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a governança como “conjunto de mecanismos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de liderança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estratégia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</a:rPr>
              <a:t>e controle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postos em prática para avaliar, direcionar e monitorar a gestão, com vistas à condução de políticas públicas e à prestação de serviços de interesse da sociedade”</a:t>
            </a:r>
            <a:endParaRPr lang="pt-B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96292" y="239131"/>
            <a:ext cx="8426700" cy="787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Governança é um dos pilares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60738" y="2566487"/>
            <a:ext cx="3885049" cy="2337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/>
            <a:r>
              <a:rPr lang="pt-BR" sz="2600" b="1" dirty="0">
                <a:solidFill>
                  <a:schemeClr val="tx1"/>
                </a:solidFill>
              </a:rPr>
              <a:t>Controle é uma ação tomada com o propósito de salvaguardar a gestão de modo a atingir os objetivos com eficiência e eficácia 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96292" y="239131"/>
            <a:ext cx="8426700" cy="787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Governança é um dos pilares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026141"/>
            <a:ext cx="8520600" cy="1540346"/>
          </a:xfrm>
        </p:spPr>
        <p:txBody>
          <a:bodyPr>
            <a:normAutofit fontScale="90000"/>
          </a:bodyPr>
          <a:lstStyle/>
          <a:p>
            <a:br>
              <a:rPr lang="pt-BR" sz="2400" dirty="0">
                <a:solidFill>
                  <a:srgbClr val="FF6C00"/>
                </a:solidFill>
                <a:ea typeface="Segoe UI"/>
                <a:cs typeface="Segoe UI"/>
              </a:rPr>
            </a:br>
            <a:br>
              <a:rPr lang="pt-BR" sz="2400" dirty="0">
                <a:ea typeface="Segoe UI"/>
                <a:cs typeface="Segoe UI"/>
              </a:rPr>
            </a:br>
            <a:br>
              <a:rPr lang="pt-BR" sz="2400" dirty="0">
                <a:solidFill>
                  <a:schemeClr val="tx1"/>
                </a:solidFill>
                <a:ea typeface="Segoe UI"/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 </a:t>
            </a:r>
            <a:r>
              <a:rPr lang="pt-BR" sz="2400" dirty="0">
                <a:solidFill>
                  <a:schemeClr val="accent4">
                    <a:lumMod val="50000"/>
                  </a:schemeClr>
                </a:solidFill>
                <a:cs typeface="Segoe UI"/>
              </a:rPr>
              <a:t>Governança</a:t>
            </a:r>
            <a:r>
              <a:rPr lang="pt-BR" sz="2400" dirty="0">
                <a:solidFill>
                  <a:schemeClr val="tx1"/>
                </a:solidFill>
                <a:cs typeface="Segoe UI"/>
              </a:rPr>
              <a:t> é a capacidade de implementar as políticas de governo</a:t>
            </a:r>
            <a:br>
              <a:rPr lang="pt-BR" sz="2400" dirty="0">
                <a:solidFill>
                  <a:schemeClr val="tx1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Diz respeito a capacidade técnica, que o gestor não é uma ilha</a:t>
            </a:r>
            <a:r>
              <a:rPr lang="pt-BR" sz="2400" dirty="0">
                <a:solidFill>
                  <a:srgbClr val="FF6C00"/>
                </a:solidFill>
                <a:cs typeface="Segoe UI"/>
              </a:rPr>
              <a:t> </a:t>
            </a:r>
            <a:br>
              <a:rPr lang="pt-BR" sz="2400" dirty="0">
                <a:cs typeface="Segoe UI"/>
              </a:rPr>
            </a:br>
            <a:endParaRPr lang="en-US" sz="2400" dirty="0">
              <a:cs typeface="Segoe U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52104-14ED-417A-A813-E1091EC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788" y="2169763"/>
            <a:ext cx="4742211" cy="27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496292" y="239131"/>
            <a:ext cx="8426700" cy="787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Controle interno na Governança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1389888"/>
            <a:ext cx="8520600" cy="2932247"/>
          </a:xfrm>
        </p:spPr>
        <p:txBody>
          <a:bodyPr>
            <a:normAutofit fontScale="90000"/>
          </a:bodyPr>
          <a:lstStyle/>
          <a:p>
            <a:br>
              <a:rPr lang="pt-BR" sz="2400" dirty="0">
                <a:solidFill>
                  <a:srgbClr val="FF6C00"/>
                </a:solidFill>
                <a:ea typeface="Segoe UI"/>
                <a:cs typeface="Segoe UI"/>
              </a:rPr>
            </a:br>
            <a:br>
              <a:rPr lang="pt-BR" sz="2400" dirty="0">
                <a:ea typeface="Segoe UI"/>
                <a:cs typeface="Segoe UI"/>
              </a:rPr>
            </a:br>
            <a:br>
              <a:rPr lang="pt-BR" sz="2400" dirty="0">
                <a:solidFill>
                  <a:schemeClr val="tx1"/>
                </a:solidFill>
                <a:ea typeface="Segoe UI"/>
                <a:cs typeface="Segoe UI"/>
              </a:rPr>
            </a:br>
            <a:r>
              <a:rPr lang="pt-BR" sz="2700" dirty="0">
                <a:highlight>
                  <a:srgbClr val="FFFF00"/>
                </a:highlight>
              </a:rPr>
              <a:t>Um dos papeis centrais </a:t>
            </a:r>
            <a:r>
              <a:rPr lang="pt-BR" sz="2700" dirty="0"/>
              <a:t>da governança é implantar um conjunto de controles visando minimizar a grande diversidade de riscos ao qual a organização está exposta. Diante desse pressuposto, é por meio de uma estrutura de controle interno adequada que se mantem sobre controle as ameaças que possam impedir a organização de alcançar seus objetivos</a:t>
            </a:r>
            <a:endParaRPr lang="en-US" sz="27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0876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6625"/>
            <a:ext cx="1086106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34471" y="46625"/>
            <a:ext cx="10083417" cy="46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Formação Acadêmica e Profissional</a:t>
            </a:r>
            <a:endParaRPr sz="2500" dirty="0">
              <a:solidFill>
                <a:schemeClr val="dk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Graduação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Administração pela Faculdade Educacional da Lapa (2012).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Publica Municipal pela Universidade Estadual de Ponta Grossa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Graduada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Gestão estratégica de Pessoas pela Faculdade Educacional da Lapa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Pós Graduação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em Ciências Políticas pela Faculdade Iguaçu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MBA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em Licitações e Contratos pelo Tribunal de Contas do Estado do Paraná</a:t>
            </a:r>
          </a:p>
          <a:p>
            <a:pPr marL="285750" indent="-285750">
              <a:buFontTx/>
              <a:buChar char="-"/>
            </a:pP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Atua </a:t>
            </a: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Controle Interno 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na Câmara Municipal de Porto Amazonas desde 2010, </a:t>
            </a:r>
          </a:p>
          <a:p>
            <a:pPr marL="28575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Funcionaria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do Órgão desde 2001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Atua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como assessora eleitoral e política no município de residência e região há mais de 20 anos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Experiência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na área eleitoral com ênfase no processo eleitoral desde filiações, convenções, registro de candidaturas, e prestações de contas eleitorais de candidatos e partidos políticos em ambas as esferas, municipais e estaduais</a:t>
            </a:r>
          </a:p>
          <a:p>
            <a:pPr marL="285750" lvl="0" indent="-285750">
              <a:buFontTx/>
              <a:buChar char="-"/>
            </a:pPr>
            <a:r>
              <a:rPr lang="pt-BR" sz="1600" b="1" dirty="0">
                <a:solidFill>
                  <a:schemeClr val="tx1"/>
                </a:solidFill>
                <a:highlight>
                  <a:srgbClr val="FFFFFF"/>
                </a:highlight>
              </a:rPr>
              <a:t>Desenvolve</a:t>
            </a:r>
            <a: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  <a:t> ações sociais na área pastoral e catequética através de encontros de formações e outros.</a:t>
            </a:r>
          </a:p>
          <a:p>
            <a:pPr marL="285750" lvl="0" indent="-285750" algn="r">
              <a:buFontTx/>
              <a:buChar char="-"/>
            </a:pPr>
            <a:br>
              <a:rPr lang="pt-BR" sz="1600" dirty="0">
                <a:solidFill>
                  <a:schemeClr val="tx1"/>
                </a:solidFill>
                <a:highlight>
                  <a:srgbClr val="FFFFFF"/>
                </a:highlight>
              </a:rPr>
            </a:br>
            <a:r>
              <a:rPr lang="pt-BR" dirty="0">
                <a:highlight>
                  <a:srgbClr val="FFFFFF"/>
                </a:highlight>
                <a:hlinkClick r:id="rId4"/>
              </a:rPr>
              <a:t>http://lattes.cnpq.br/1448579691517317</a:t>
            </a:r>
            <a:endParaRPr lang="pt-BR" dirty="0">
              <a:highlight>
                <a:srgbClr val="FFFFFF"/>
              </a:highlight>
            </a:endParaRPr>
          </a:p>
          <a:p>
            <a:pPr lvl="0" algn="ctr"/>
            <a:r>
              <a:rPr lang="pt-BR" sz="2000" b="1" dirty="0">
                <a:solidFill>
                  <a:schemeClr val="dk1"/>
                </a:solidFill>
                <a:highlight>
                  <a:srgbClr val="FFFFFF"/>
                </a:highlight>
              </a:rPr>
              <a:t>Professora Solange Aparecida de Oliveira Gonçalves </a:t>
            </a:r>
            <a:endParaRPr sz="2000" b="1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6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Terminologias utilizadas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89" y="1623031"/>
            <a:ext cx="8569440" cy="3927164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solidFill>
                  <a:srgbClr val="FF6C00"/>
                </a:solidFill>
                <a:cs typeface="Segoe UI"/>
              </a:rPr>
              <a:t>Controles internos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Todos os controle instituídos para que os objetivos sejam alcançados podem ser administrativos/de gestão ou avaliativo</a:t>
            </a:r>
            <a:br>
              <a:rPr lang="pt-BR" sz="2400" dirty="0">
                <a:solidFill>
                  <a:schemeClr val="tx1"/>
                </a:solidFill>
                <a:cs typeface="Segoe UI"/>
              </a:rPr>
            </a:br>
            <a:r>
              <a:rPr lang="pt-BR" sz="2400" dirty="0">
                <a:solidFill>
                  <a:srgbClr val="FF6C00"/>
                </a:solidFill>
                <a:cs typeface="Segoe UI"/>
              </a:rPr>
              <a:t>Auditoria interna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chemeClr val="tx1"/>
                </a:solidFill>
                <a:cs typeface="Segoe UI"/>
              </a:rPr>
              <a:t>Controle da própria gestão que tem por atribuição medir e avaliar a eficiência e eficácia de outros controles – processo de trabalho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400" dirty="0">
                <a:solidFill>
                  <a:srgbClr val="FF6C00"/>
                </a:solidFill>
                <a:cs typeface="Segoe UI"/>
              </a:rPr>
              <a:t>Sistema de controle interno</a:t>
            </a: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r>
              <a:rPr lang="pt-BR" sz="2000" dirty="0"/>
              <a:t>Sistema é um conjunto de elementos interdependentes de modo a formar um todo organizado para um determinado fim, ele é composto por todas as atividades e procedimentos incidentes sobre o processo de trabalho dentro da organização</a:t>
            </a:r>
            <a:br>
              <a:rPr lang="pt-BR" sz="2000" dirty="0"/>
            </a:br>
            <a:br>
              <a:rPr lang="pt-BR" sz="2400" dirty="0">
                <a:solidFill>
                  <a:srgbClr val="FF6C00"/>
                </a:solidFill>
                <a:cs typeface="Segoe UI"/>
              </a:rPr>
            </a:b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0497"/>
            <a:ext cx="9269788" cy="52490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23257" y="303869"/>
            <a:ext cx="8620743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SISTEMA	</a:t>
            </a:r>
          </a:p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 </a:t>
            </a: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Conjunto coordenado de métodos e medidas adotados pela entidade 		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9587B7-35D3-4A43-8C79-58A42B36BFE0}"/>
              </a:ext>
            </a:extLst>
          </p:cNvPr>
          <p:cNvSpPr/>
          <p:nvPr/>
        </p:nvSpPr>
        <p:spPr>
          <a:xfrm>
            <a:off x="523257" y="1756371"/>
            <a:ext cx="84366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CONJUNTO de elementos, concretos ou abstratos intelectuais organizados</a:t>
            </a:r>
          </a:p>
          <a:p>
            <a:pPr algn="ctr"/>
            <a:r>
              <a:rPr lang="pt-BR" sz="2400" dirty="0"/>
              <a:t>CONJUNTO de </a:t>
            </a:r>
            <a:r>
              <a:rPr lang="pt-BR" sz="2400" dirty="0" err="1"/>
              <a:t>idéias</a:t>
            </a:r>
            <a:r>
              <a:rPr lang="pt-BR" sz="2400" dirty="0"/>
              <a:t> logicamente solidárias, consideradas nas suas relações</a:t>
            </a:r>
          </a:p>
          <a:p>
            <a:pPr algn="ctr"/>
            <a:r>
              <a:rPr lang="pt-BR" sz="2400" dirty="0"/>
              <a:t>CONJUNTO de regras ou lei que fundamentam determinada ciência, fornecendo explicação para uma grande quantidade de fatos</a:t>
            </a:r>
          </a:p>
        </p:txBody>
      </p:sp>
    </p:spTree>
    <p:extLst>
      <p:ext uri="{BB962C8B-B14F-4D97-AF65-F5344CB8AC3E}">
        <p14:creationId xmlns:p14="http://schemas.microsoft.com/office/powerpoint/2010/main" val="8577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0497"/>
            <a:ext cx="9269788" cy="52490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710840" y="303869"/>
            <a:ext cx="5433160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SISTEMA DE CONTROLE INTERNO?	</a:t>
            </a:r>
          </a:p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 </a:t>
            </a: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Conjunto coordenado de métodos e medidas adotados pela entidade 		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5094ED-F291-4FE5-81BF-B3E856AFA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788" y="128570"/>
            <a:ext cx="3836628" cy="255602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F9587B7-35D3-4A43-8C79-58A42B36BFE0}"/>
              </a:ext>
            </a:extLst>
          </p:cNvPr>
          <p:cNvSpPr/>
          <p:nvPr/>
        </p:nvSpPr>
        <p:spPr>
          <a:xfrm>
            <a:off x="416577" y="2579331"/>
            <a:ext cx="84366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SCI é um processo conduzido pela estrutura de governança e </a:t>
            </a:r>
            <a:r>
              <a:rPr lang="pt-BR" sz="2400" dirty="0">
                <a:highlight>
                  <a:srgbClr val="FFFF00"/>
                </a:highlight>
              </a:rPr>
              <a:t>executado</a:t>
            </a:r>
            <a:r>
              <a:rPr lang="pt-BR" sz="2400" dirty="0"/>
              <a:t> pela administração e </a:t>
            </a:r>
            <a:r>
              <a:rPr lang="pt-BR" sz="2400" dirty="0">
                <a:highlight>
                  <a:srgbClr val="FFFF00"/>
                </a:highlight>
              </a:rPr>
              <a:t>por todo o corpo funcional da entidade</a:t>
            </a:r>
            <a:r>
              <a:rPr lang="pt-BR" sz="2400" dirty="0"/>
              <a:t>, integrado ao processo de gestão </a:t>
            </a:r>
            <a:r>
              <a:rPr lang="pt-BR" sz="2400" dirty="0">
                <a:highlight>
                  <a:srgbClr val="FFFF00"/>
                </a:highlight>
              </a:rPr>
              <a:t>em todas as áreas e em todos os níveis de órgãos da entidade</a:t>
            </a:r>
            <a:r>
              <a:rPr 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05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90527" y="1673816"/>
            <a:ext cx="3885049" cy="33732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Podemos destacar </a:t>
            </a:r>
            <a:r>
              <a:rPr lang="pt-BR" sz="26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três instâncias</a:t>
            </a:r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de Controle Interno</a:t>
            </a:r>
          </a:p>
          <a:p>
            <a:pPr marL="0" indent="0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/>
            <a:r>
              <a:rPr lang="pt-BR" sz="2600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Todos tem responsabilidades dentro do sistema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Sistema de Controle Interno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no sistema de Controle Interno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B52104-14ED-417A-A813-E1091ECE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050" y="1196798"/>
            <a:ext cx="4742211" cy="337324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5121ED5-8B4E-4F5E-8549-BCE7146A386B}"/>
              </a:ext>
            </a:extLst>
          </p:cNvPr>
          <p:cNvSpPr txBox="1"/>
          <p:nvPr/>
        </p:nvSpPr>
        <p:spPr>
          <a:xfrm>
            <a:off x="4868596" y="1783063"/>
            <a:ext cx="348711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ahnschrift Condensed" panose="020B0502040204020203" pitchFamily="34" charset="0"/>
              </a:rPr>
              <a:t>AUTORIDADE MÁXIMA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3F40EE-269B-442E-BA56-C57DD6984F8D}"/>
              </a:ext>
            </a:extLst>
          </p:cNvPr>
          <p:cNvSpPr txBox="1"/>
          <p:nvPr/>
        </p:nvSpPr>
        <p:spPr>
          <a:xfrm>
            <a:off x="4572000" y="3398182"/>
            <a:ext cx="17242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Bahnschrift Condensed" panose="020B0502040204020203" pitchFamily="34" charset="0"/>
              </a:rPr>
              <a:t>U . C.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2E6B824-9F1B-4F2D-91CF-F8E0E6C049A6}"/>
              </a:ext>
            </a:extLst>
          </p:cNvPr>
          <p:cNvSpPr txBox="1"/>
          <p:nvPr/>
        </p:nvSpPr>
        <p:spPr>
          <a:xfrm>
            <a:off x="6850786" y="3360437"/>
            <a:ext cx="18400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Bahnschrift Condensed" panose="020B0502040204020203" pitchFamily="34" charset="0"/>
              </a:rPr>
              <a:t>CONTROLE DE GESTÃO</a:t>
            </a:r>
          </a:p>
        </p:txBody>
      </p:sp>
    </p:spTree>
    <p:extLst>
      <p:ext uri="{BB962C8B-B14F-4D97-AF65-F5344CB8AC3E}">
        <p14:creationId xmlns:p14="http://schemas.microsoft.com/office/powerpoint/2010/main" val="39429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8"/>
            <a:ext cx="8520600" cy="399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indent="-457200" algn="l">
              <a:buFontTx/>
              <a:buChar char="-"/>
            </a:pPr>
            <a:r>
              <a:rPr lang="pt-BR" sz="3400" b="1" dirty="0">
                <a:solidFill>
                  <a:schemeClr val="tx1"/>
                </a:solidFill>
                <a:highlight>
                  <a:srgbClr val="FFFF00"/>
                </a:highlight>
                <a:latin typeface="Bahnschrift Light SemiCondensed" panose="020B0502040204020203" pitchFamily="34" charset="0"/>
              </a:rPr>
              <a:t>Gestor</a:t>
            </a:r>
            <a:r>
              <a:rPr lang="pt-BR" sz="3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– Autoridade máxima da administração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criar e regulamentar </a:t>
            </a:r>
            <a:r>
              <a:rPr lang="pt-BR" sz="2700" dirty="0">
                <a:solidFill>
                  <a:schemeClr val="tx1"/>
                </a:solidFill>
              </a:rPr>
              <a:t>o funcionamento do Sistema de Controle Interno da entidade;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conduzir e supervisionar </a:t>
            </a:r>
            <a:r>
              <a:rPr lang="pt-BR" sz="2700" dirty="0">
                <a:solidFill>
                  <a:schemeClr val="tx1"/>
                </a:solidFill>
              </a:rPr>
              <a:t>o processo de normatização das rotinas e dos procedimentos de controle dos processos de trabalho da organização;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garantir o cumprimento ao princípio da segregação de funções </a:t>
            </a:r>
            <a:r>
              <a:rPr lang="pt-BR" sz="2700" dirty="0">
                <a:solidFill>
                  <a:schemeClr val="tx1"/>
                </a:solidFill>
              </a:rPr>
              <a:t>na estrutura organizacional e no fluxo dos processos de trabalho da entidade;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garantir estrutura de trabalho adequada </a:t>
            </a:r>
            <a:r>
              <a:rPr lang="pt-BR" sz="2700" dirty="0">
                <a:solidFill>
                  <a:schemeClr val="tx1"/>
                </a:solidFill>
              </a:rPr>
              <a:t>e as prerrogativas e condições necessárias à atuação dos controladores internos;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garantir condições e promover o desenvolvimento profissional </a:t>
            </a:r>
            <a:r>
              <a:rPr lang="pt-BR" sz="2700" dirty="0">
                <a:solidFill>
                  <a:schemeClr val="tx1"/>
                </a:solidFill>
              </a:rPr>
              <a:t>contínuo dos profissionais do controle interno;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implantar e supervisionar o funcionamento da política de gerenciamento de riscos da organização;</a:t>
            </a:r>
          </a:p>
          <a:p>
            <a:pPr marL="0" indent="0" algn="just"/>
            <a:r>
              <a:rPr lang="pt-BR" sz="2700" dirty="0">
                <a:solidFill>
                  <a:schemeClr val="tx1"/>
                </a:solidFill>
              </a:rPr>
              <a:t>•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analisar e implementar as avaliações e recomendações propostas pela Unidade </a:t>
            </a:r>
            <a:r>
              <a:rPr lang="pt-BR" sz="2700" dirty="0">
                <a:solidFill>
                  <a:schemeClr val="tx1"/>
                </a:solidFill>
              </a:rPr>
              <a:t>de Controle Interno com </a:t>
            </a:r>
            <a:r>
              <a:rPr lang="pt-BR" sz="2700" dirty="0">
                <a:solidFill>
                  <a:schemeClr val="tx1"/>
                </a:solidFill>
                <a:highlight>
                  <a:srgbClr val="FFFF00"/>
                </a:highlight>
              </a:rPr>
              <a:t>vistas a melhoria </a:t>
            </a:r>
            <a:r>
              <a:rPr lang="pt-BR" sz="2700" dirty="0">
                <a:solidFill>
                  <a:schemeClr val="tx1"/>
                </a:solidFill>
              </a:rPr>
              <a:t>do Sistema de Controle Interno da entidade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406488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8"/>
            <a:ext cx="8520600" cy="3760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600" b="1" dirty="0">
                <a:solidFill>
                  <a:schemeClr val="tx1"/>
                </a:solidFill>
                <a:highlight>
                  <a:srgbClr val="FFFF00"/>
                </a:highlight>
                <a:latin typeface="Bahnschrift Light SemiCondensed" panose="020B0502040204020203" pitchFamily="34" charset="0"/>
              </a:rPr>
              <a:t>Unidades de Controle Interno</a:t>
            </a:r>
          </a:p>
          <a:p>
            <a:pPr indent="-4572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Comprovar a legalidade e avaliar os resultados</a:t>
            </a:r>
            <a:r>
              <a:rPr lang="pt-BR" sz="2900" dirty="0">
                <a:solidFill>
                  <a:schemeClr val="tx1"/>
                </a:solidFill>
              </a:rPr>
              <a:t> quanto à economicidade, eficácia e eficiência, da gestão orçamentária, financeira, operacional e patrimonial das unidades que compõem a estrutura do órgão;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avaliar o cumprimento e a execução das metas </a:t>
            </a:r>
            <a:r>
              <a:rPr lang="pt-BR" sz="2900" dirty="0">
                <a:solidFill>
                  <a:schemeClr val="tx1"/>
                </a:solidFill>
              </a:rPr>
              <a:t>previstas no PPA, na LDO e na LOA, 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apoiar o Controle Externo</a:t>
            </a:r>
            <a:r>
              <a:rPr lang="pt-BR" sz="2900" dirty="0">
                <a:solidFill>
                  <a:schemeClr val="tx1"/>
                </a:solidFill>
              </a:rPr>
              <a:t>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representar ao Tribunal de Contas </a:t>
            </a:r>
            <a:r>
              <a:rPr lang="pt-BR" sz="2900" dirty="0">
                <a:solidFill>
                  <a:schemeClr val="tx1"/>
                </a:solidFill>
              </a:rPr>
              <a:t>sobre irregularidades e ilegalidades;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acompanhar o funcionamento das atividades </a:t>
            </a:r>
            <a:r>
              <a:rPr lang="pt-BR" sz="2900" dirty="0">
                <a:solidFill>
                  <a:schemeClr val="tx1"/>
                </a:solidFill>
              </a:rPr>
              <a:t>do Sistema de Controle Interno;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assessorar a Administração e realizar auditorias internas </a:t>
            </a:r>
            <a:r>
              <a:rPr lang="pt-BR" sz="2900" dirty="0">
                <a:solidFill>
                  <a:schemeClr val="tx1"/>
                </a:solidFill>
              </a:rPr>
              <a:t>quando necessário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avaliar as providências adotadas </a:t>
            </a:r>
            <a:r>
              <a:rPr lang="pt-BR" sz="2900" dirty="0">
                <a:solidFill>
                  <a:schemeClr val="tx1"/>
                </a:solidFill>
              </a:rPr>
              <a:t>pelo gestor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diante de danos causados </a:t>
            </a:r>
            <a:r>
              <a:rPr lang="pt-BR" sz="2900" dirty="0">
                <a:solidFill>
                  <a:schemeClr val="tx1"/>
                </a:solidFill>
              </a:rPr>
              <a:t>ao erário, datas de instauração e de comunicação ao Tribunal de Contas;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1713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247290" y="1382799"/>
            <a:ext cx="8649420" cy="3760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600" b="1" dirty="0">
                <a:solidFill>
                  <a:schemeClr val="tx1"/>
                </a:solidFill>
                <a:highlight>
                  <a:srgbClr val="FFFF00"/>
                </a:highlight>
                <a:latin typeface="Bahnschrift Light SemiCondensed" panose="020B0502040204020203" pitchFamily="34" charset="0"/>
              </a:rPr>
              <a:t>Unidades de Controle Interno</a:t>
            </a:r>
          </a:p>
          <a:p>
            <a:pPr indent="-457200" algn="l">
              <a:buFontTx/>
              <a:buChar char="-"/>
            </a:pPr>
            <a:endParaRPr lang="pt-BR" sz="36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avaliar a observância</a:t>
            </a:r>
            <a:r>
              <a:rPr lang="pt-BR" sz="2900" dirty="0">
                <a:solidFill>
                  <a:schemeClr val="tx1"/>
                </a:solidFill>
              </a:rPr>
              <a:t>, pelas unidades componentes do Sistema, dos procedimentos, normas e regras estabelecidas pela legislação pertinente;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elaborar parecer conclusivo </a:t>
            </a:r>
            <a:r>
              <a:rPr lang="pt-BR" sz="2900" dirty="0">
                <a:solidFill>
                  <a:schemeClr val="tx1"/>
                </a:solidFill>
              </a:rPr>
              <a:t>sobre as contas anuais e revisar e emitir parecer acerca de processos de Tomadas de Contas Especiais;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orientar a gestão para o aprimoramento do Sistema de Controle Interno</a:t>
            </a:r>
            <a:r>
              <a:rPr lang="pt-BR" sz="2900" dirty="0">
                <a:solidFill>
                  <a:schemeClr val="tx1"/>
                </a:solidFill>
              </a:rPr>
              <a:t>, sobre a aplicação da legislação e na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definição das rotinas internas </a:t>
            </a:r>
            <a:r>
              <a:rPr lang="pt-BR" sz="2900" dirty="0">
                <a:solidFill>
                  <a:schemeClr val="tx1"/>
                </a:solidFill>
              </a:rPr>
              <a:t>e dos procedimentos de controle;</a:t>
            </a:r>
          </a:p>
          <a:p>
            <a:pPr marL="0" indent="0" algn="just"/>
            <a:r>
              <a:rPr lang="pt-BR" sz="2900" dirty="0">
                <a:solidFill>
                  <a:schemeClr val="tx1"/>
                </a:solidFill>
              </a:rPr>
              <a:t>•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monitorar o cumprimento das recomendações </a:t>
            </a:r>
            <a:r>
              <a:rPr lang="pt-BR" sz="2900" dirty="0">
                <a:solidFill>
                  <a:schemeClr val="tx1"/>
                </a:solidFill>
              </a:rPr>
              <a:t>e determinações dos órgãos de controle externo e interno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zelando pela qualidade </a:t>
            </a:r>
            <a:r>
              <a:rPr lang="pt-BR" sz="2900" dirty="0">
                <a:solidFill>
                  <a:schemeClr val="tx1"/>
                </a:solidFill>
              </a:rPr>
              <a:t>e pela </a:t>
            </a:r>
            <a:r>
              <a:rPr lang="pt-BR" sz="2900" dirty="0">
                <a:solidFill>
                  <a:schemeClr val="tx1"/>
                </a:solidFill>
                <a:highlight>
                  <a:srgbClr val="FFFF00"/>
                </a:highlight>
              </a:rPr>
              <a:t>independência</a:t>
            </a:r>
            <a:r>
              <a:rPr lang="pt-BR" sz="2900" dirty="0">
                <a:solidFill>
                  <a:schemeClr val="tx1"/>
                </a:solidFill>
              </a:rPr>
              <a:t> do Sistema de Controle Interno</a:t>
            </a:r>
            <a:endParaRPr lang="pt-BR" sz="29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8206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9"/>
            <a:ext cx="8520600" cy="3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indent="-457200" algn="l">
              <a:buFontTx/>
              <a:buChar char="-"/>
            </a:pPr>
            <a:r>
              <a:rPr lang="pt-BR" sz="3500" b="1" dirty="0">
                <a:solidFill>
                  <a:schemeClr val="tx1"/>
                </a:solidFill>
                <a:highlight>
                  <a:srgbClr val="FFFF00"/>
                </a:highlight>
                <a:latin typeface="Bahnschrift Light SemiCondensed" panose="020B0502040204020203" pitchFamily="34" charset="0"/>
              </a:rPr>
              <a:t>Unidades executoras, ou de gestão</a:t>
            </a:r>
          </a:p>
          <a:p>
            <a:pPr indent="-457200" algn="l">
              <a:buFontTx/>
              <a:buChar char="-"/>
            </a:pP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*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Prestar apoio</a:t>
            </a:r>
            <a:r>
              <a:rPr lang="pt-BR" sz="2400" dirty="0">
                <a:solidFill>
                  <a:schemeClr val="tx1"/>
                </a:solidFill>
              </a:rPr>
              <a:t> na identificação dos “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pontos de controle </a:t>
            </a:r>
            <a:r>
              <a:rPr lang="pt-BR" sz="2400" dirty="0">
                <a:solidFill>
                  <a:schemeClr val="tx1"/>
                </a:solidFill>
              </a:rPr>
              <a:t>ao qual sua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unidade está diretamente envolvida</a:t>
            </a:r>
            <a:r>
              <a:rPr lang="pt-BR" sz="2400" dirty="0">
                <a:solidFill>
                  <a:schemeClr val="tx1"/>
                </a:solidFill>
              </a:rPr>
              <a:t>, assim como no estabelecimento dos respectivos procedimentos de controle;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coordenar o processo de elaboração, implementação ou atualização do Manual de Rotinas Internas e Procedimentos de Controle</a:t>
            </a:r>
            <a:r>
              <a:rPr lang="pt-BR" sz="2400" dirty="0">
                <a:solidFill>
                  <a:schemeClr val="tx1"/>
                </a:solidFill>
              </a:rPr>
              <a:t>, ao qual a unidade em que está vinculada atua como órgão central do sistema administrativo;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cumprir e exercer o acompanhamento</a:t>
            </a:r>
            <a:r>
              <a:rPr lang="pt-BR" sz="2400" dirty="0">
                <a:solidFill>
                  <a:schemeClr val="tx1"/>
                </a:solidFill>
              </a:rPr>
              <a:t> sobre a efetiva observância do Manual de Rotinas Internas e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25009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1286359"/>
            <a:ext cx="8520600" cy="37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indent="-457200" algn="l">
              <a:buFontTx/>
              <a:buChar char="-"/>
            </a:pPr>
            <a:r>
              <a:rPr lang="pt-BR" sz="35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Unidades executoras, ou de gestão</a:t>
            </a:r>
          </a:p>
          <a:p>
            <a:pPr indent="-457200" algn="l">
              <a:buFontTx/>
              <a:buChar char="-"/>
            </a:pP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encaminhar à Unidade de Controle Interno</a:t>
            </a:r>
            <a:r>
              <a:rPr lang="pt-BR" sz="2400" dirty="0">
                <a:solidFill>
                  <a:schemeClr val="tx1"/>
                </a:solidFill>
              </a:rPr>
              <a:t>, na forma documental, as situações de irregularidades ou ilegalidades que vierem a seu conhecimento mediante denúncias ou outros meios, juntamente com evidências das apurações;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adotar providências para as questões relacionadas ao respectivo Tribunal de Contas </a:t>
            </a:r>
            <a:r>
              <a:rPr lang="pt-BR" sz="2400" dirty="0">
                <a:solidFill>
                  <a:schemeClr val="tx1"/>
                </a:solidFill>
              </a:rPr>
              <a:t>afetas à sua unidade bem como atender às solicitações da Unidade de Controle Interno quanto às informações, providências e recomendações;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comunicar à chefia superior, com cópia para a Unidade de Controle Interno</a:t>
            </a:r>
            <a:r>
              <a:rPr lang="pt-BR" sz="2400" dirty="0">
                <a:solidFill>
                  <a:schemeClr val="tx1"/>
                </a:solidFill>
              </a:rPr>
              <a:t>, as situações de ausência de providências para a apuração e/ou regularização de desconformidades;</a:t>
            </a:r>
          </a:p>
          <a:p>
            <a:pPr marL="0" indent="0" algn="just"/>
            <a:r>
              <a:rPr lang="pt-BR" sz="2400" dirty="0">
                <a:solidFill>
                  <a:schemeClr val="tx1"/>
                </a:solidFill>
              </a:rPr>
              <a:t>• </a:t>
            </a:r>
            <a:r>
              <a:rPr lang="pt-BR" sz="2400" dirty="0">
                <a:solidFill>
                  <a:schemeClr val="tx1"/>
                </a:solidFill>
                <a:highlight>
                  <a:srgbClr val="FFFF00"/>
                </a:highlight>
              </a:rPr>
              <a:t>promover o mapeamento e o gerenciamento de riscos</a:t>
            </a:r>
            <a:r>
              <a:rPr lang="pt-BR" sz="2400" dirty="0">
                <a:solidFill>
                  <a:schemeClr val="tx1"/>
                </a:solidFill>
              </a:rPr>
              <a:t> relacionados aos objetivos operacionais dos processos de trabalho de responsabilidade da respectiva unidade.</a:t>
            </a:r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11899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Peculiaridades do cargo</a:t>
            </a:r>
            <a:br>
              <a:rPr lang="pt-BR" sz="4000" dirty="0">
                <a:latin typeface="Script MT Bold" panose="03040602040607080904" pitchFamily="66" charset="0"/>
              </a:rPr>
            </a:br>
            <a:r>
              <a:rPr lang="pt-BR" sz="3200" dirty="0">
                <a:solidFill>
                  <a:schemeClr val="accent5">
                    <a:lumMod val="75000"/>
                  </a:schemeClr>
                </a:solidFill>
                <a:latin typeface="Script MT Bold" panose="03040602040607080904" pitchFamily="66" charset="0"/>
              </a:rPr>
              <a:t>Responsabilidades e funções</a:t>
            </a:r>
          </a:p>
        </p:txBody>
      </p:sp>
    </p:spTree>
    <p:extLst>
      <p:ext uri="{BB962C8B-B14F-4D97-AF65-F5344CB8AC3E}">
        <p14:creationId xmlns:p14="http://schemas.microsoft.com/office/powerpoint/2010/main" val="42151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5788" y="-105534"/>
            <a:ext cx="9269788" cy="52490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-659636" y="303869"/>
            <a:ext cx="6979753" cy="243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CONTROLADOR INTERNO?	</a:t>
            </a:r>
          </a:p>
          <a:p>
            <a:pPr algn="ctr"/>
            <a:endParaRPr lang="pt-BR" sz="32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algn="ctr"/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          		</a:t>
            </a: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8" name="Picture 4" descr="Ladrao Png Imagens – Download Grátis no Freepik">
            <a:extLst>
              <a:ext uri="{FF2B5EF4-FFF2-40B4-BE49-F238E27FC236}">
                <a16:creationId xmlns:a16="http://schemas.microsoft.com/office/drawing/2014/main" id="{C47D7477-2F1A-4EFF-AAC9-6FF3DBFE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0" y="1212336"/>
            <a:ext cx="4739657" cy="26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B645C5F-19CD-4AB6-9B16-A6927250E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54" y="993992"/>
            <a:ext cx="3155515" cy="31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7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61144" y="254976"/>
            <a:ext cx="7516006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4800" b="1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Controle Interno Municipal</a:t>
            </a:r>
          </a:p>
          <a:p>
            <a:endParaRPr lang="pt-BR" sz="4800" b="1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endParaRPr lang="pt-BR" sz="4800" b="1" dirty="0">
              <a:solidFill>
                <a:schemeClr val="accent4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pt-BR" sz="4800" dirty="0">
                <a:solidFill>
                  <a:schemeClr val="accent4">
                    <a:lumMod val="75000"/>
                  </a:schemeClr>
                </a:solidFill>
                <a:latin typeface="Berlin Sans FB Demi" panose="020E0802020502020306" pitchFamily="34" charset="0"/>
              </a:rPr>
              <a:t>Plano de Ação e Auditorias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1475" y="4367500"/>
            <a:ext cx="1356677" cy="41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22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468845"/>
            <a:ext cx="8686800" cy="4031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Plano Anual de Atividades do CI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pt-BR" sz="2000" dirty="0">
                <a:highlight>
                  <a:srgbClr val="FFFFFF"/>
                </a:highlight>
              </a:rPr>
              <a:t>Tendo em vista a amplitude do campo de atuação do controle interno, que envolve toda a organização, aliada às limitações de estrutura enfrentadas pela Unidade Central de Controle, não é possível abarcar todas as transações da organização em um só tempo. Assim, faz-se necessário estabelecer um escopo de atuação da Unidade de Controle Interno – UCI, materializado no Plano de Atividades, conhecido também </a:t>
            </a:r>
            <a:r>
              <a:rPr lang="pt-BR" sz="2000" dirty="0">
                <a:highlight>
                  <a:srgbClr val="FFFF00"/>
                </a:highlight>
              </a:rPr>
              <a:t>como Plano de Ação, Plano de Trabalho ou Plano Anual de Auditoria Interna</a:t>
            </a:r>
            <a:endParaRPr lang="pt-BR" sz="20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11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8" y="0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3788" y="132636"/>
            <a:ext cx="8942832" cy="487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Plano Anual de Atividades do CI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Materialidade:</a:t>
            </a:r>
            <a:r>
              <a:rPr lang="pt-BR" sz="2000" dirty="0">
                <a:highlight>
                  <a:srgbClr val="FFFFFF"/>
                </a:highlight>
              </a:rPr>
              <a:t> trata-se da importância relativa de um assunto dentro do contexto na qual é considerada. Assim, além do valor monetário, a materialidade inclui questões de importância social e política, conformidade, transparência, governança e </a:t>
            </a:r>
            <a:r>
              <a:rPr lang="pt-BR" sz="2000" dirty="0" err="1">
                <a:highlight>
                  <a:srgbClr val="FFFFFF"/>
                </a:highlight>
              </a:rPr>
              <a:t>accountability</a:t>
            </a:r>
            <a:r>
              <a:rPr lang="pt-BR" sz="2000" dirty="0">
                <a:highlight>
                  <a:srgbClr val="FFFFFF"/>
                </a:highlight>
              </a:rPr>
              <a:t>.</a:t>
            </a: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Relevância:</a:t>
            </a:r>
            <a:r>
              <a:rPr lang="pt-BR" sz="2000" b="1" u="sng" dirty="0">
                <a:highlight>
                  <a:srgbClr val="FFFFFF"/>
                </a:highlight>
              </a:rPr>
              <a:t> </a:t>
            </a:r>
            <a:r>
              <a:rPr lang="pt-BR" sz="2000" dirty="0">
                <a:highlight>
                  <a:srgbClr val="FFFFFF"/>
                </a:highlight>
              </a:rPr>
              <a:t>representa a importância relativa ou papel desempenhado por uma determinada questão, situação ou unidade, existentes em um dado contexto.</a:t>
            </a: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Criticidade:</a:t>
            </a:r>
            <a:r>
              <a:rPr lang="pt-BR" sz="2000" b="1" u="sng" dirty="0">
                <a:highlight>
                  <a:srgbClr val="FFFFFF"/>
                </a:highlight>
              </a:rPr>
              <a:t> </a:t>
            </a:r>
            <a:r>
              <a:rPr lang="pt-BR" sz="2000" dirty="0">
                <a:highlight>
                  <a:srgbClr val="FFFFFF"/>
                </a:highlight>
              </a:rPr>
              <a:t>representa o cenário de situações críticas efetivas ou potenciais a ser controlado, identificadas em uma determinada unidade organizacional ou programa de governo. Trata-se da composição dos elementos referenciais de vulnerabilidade,</a:t>
            </a: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4621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Planejamento estratégico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280" y="2727900"/>
            <a:ext cx="8569440" cy="1498937"/>
          </a:xfrm>
        </p:spPr>
        <p:txBody>
          <a:bodyPr>
            <a:noAutofit/>
          </a:bodyPr>
          <a:lstStyle/>
          <a:p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537422-A814-4F86-A28C-41D4E76893B3}"/>
              </a:ext>
            </a:extLst>
          </p:cNvPr>
          <p:cNvSpPr/>
          <p:nvPr/>
        </p:nvSpPr>
        <p:spPr>
          <a:xfrm>
            <a:off x="423641" y="1100972"/>
            <a:ext cx="8296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Após a definição dos objetos a serem auditados, o próximo passo é focar na auditoria propriamente dita, cujo ciclo se inicia no planejamento e finaliza com o monitoramento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B957979-9BFD-4996-A0EB-0549B0D0CA62}"/>
              </a:ext>
            </a:extLst>
          </p:cNvPr>
          <p:cNvSpPr/>
          <p:nvPr/>
        </p:nvSpPr>
        <p:spPr>
          <a:xfrm>
            <a:off x="430021" y="2301301"/>
            <a:ext cx="84266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O planejamento deve definir o escopo, os objetivos e a abordagem da auditoria, sendo:</a:t>
            </a:r>
          </a:p>
          <a:p>
            <a:r>
              <a:rPr lang="pt-BR" sz="2000" b="1" u="sng" dirty="0"/>
              <a:t>• Escopo</a:t>
            </a:r>
            <a:r>
              <a:rPr lang="pt-BR" sz="2000" dirty="0"/>
              <a:t>: refere-se ao objeto e aos critérios que os auditores utilizarão para avaliar e relatar acerca do objeto, e está diretamente relacionado com os objetivos;</a:t>
            </a:r>
          </a:p>
          <a:p>
            <a:r>
              <a:rPr lang="pt-BR" sz="2000" b="1" u="sng" dirty="0"/>
              <a:t>• Objetivo</a:t>
            </a:r>
            <a:r>
              <a:rPr lang="pt-BR" sz="2000" dirty="0"/>
              <a:t>: refere-se àquilo que a auditoria pretende alcançar; </a:t>
            </a:r>
          </a:p>
          <a:p>
            <a:r>
              <a:rPr lang="pt-BR" sz="2000" b="1" u="sng" dirty="0"/>
              <a:t>• Abordagem</a:t>
            </a:r>
            <a:r>
              <a:rPr lang="pt-BR" sz="2000" dirty="0"/>
              <a:t>: define a natureza e a extensão dos procedimentos a serem aplicados para reunir evidências de auditoria.</a:t>
            </a:r>
          </a:p>
        </p:txBody>
      </p:sp>
    </p:spTree>
    <p:extLst>
      <p:ext uri="{BB962C8B-B14F-4D97-AF65-F5344CB8AC3E}">
        <p14:creationId xmlns:p14="http://schemas.microsoft.com/office/powerpoint/2010/main" val="381876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8797152" cy="555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PLANEJAMENTO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sz="3200" dirty="0">
                <a:solidFill>
                  <a:schemeClr val="dk1"/>
                </a:solidFill>
                <a:highlight>
                  <a:srgbClr val="FFFFFF"/>
                </a:highlight>
              </a:rPr>
              <a:t>	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AÇÃO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P.O.D.C PLANEJAR ORGANIZAR DIRIGIR E CONTROLAR | admdicasblogs">
            <a:extLst>
              <a:ext uri="{FF2B5EF4-FFF2-40B4-BE49-F238E27FC236}">
                <a16:creationId xmlns:a16="http://schemas.microsoft.com/office/drawing/2014/main" id="{8D8F999C-1DEF-4812-8CE7-DF0B62A1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28" y="1193865"/>
            <a:ext cx="4406747" cy="2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35467" y="152830"/>
            <a:ext cx="7816696" cy="207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8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Auditoria Interna - conceito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1993E6C1-159F-4880-B09B-ED9EAB60D856}"/>
              </a:ext>
            </a:extLst>
          </p:cNvPr>
          <p:cNvSpPr txBox="1"/>
          <p:nvPr/>
        </p:nvSpPr>
        <p:spPr>
          <a:xfrm>
            <a:off x="135467" y="1077462"/>
            <a:ext cx="8873066" cy="478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Bahnschrift Light SemiCondensed" panose="020B0502040204020203" pitchFamily="34" charset="0"/>
              </a:rPr>
              <a:t>É uma atividade INDEPENDENTE e OBJETIVA de AVALIAÇÃO e de CONSULTORIA, desenhada para adicionar valor e MELHORAR AS OPERAÇÕES de uma organização. Deve buscar auxiliar as organizações a realizarem seus objetivos a partir da aplicação de uma abordagem SISTEMATICA e DISCIPLINADA para avaliar e melhorar a eficácia dos processos de governança, de gerenciamento de riscos e de controles internos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5644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8" y="-74428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01707" y="361321"/>
            <a:ext cx="8996082" cy="5324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     </a:t>
            </a:r>
            <a:r>
              <a:rPr lang="pt-BR" sz="4000" dirty="0">
                <a:solidFill>
                  <a:schemeClr val="dk1"/>
                </a:solidFill>
                <a:highlight>
                  <a:srgbClr val="FFFFFF"/>
                </a:highlight>
              </a:rPr>
              <a:t>PLANEJAR</a:t>
            </a: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1500" dirty="0">
                <a:solidFill>
                  <a:schemeClr val="dk1"/>
                </a:solidFill>
                <a:highlight>
                  <a:srgbClr val="FFFFFF"/>
                </a:highlight>
              </a:rPr>
              <a:t>OBJETIVOS E ESTRATÉGIAS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sz="3000" dirty="0">
                <a:solidFill>
                  <a:schemeClr val="dk1"/>
                </a:solidFill>
                <a:highlight>
                  <a:srgbClr val="FFFFFF"/>
                </a:highlight>
              </a:rPr>
              <a:t>CONTROLAR	          		   ORGANIZAR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highlight>
                  <a:srgbClr val="FFFFFF"/>
                </a:highlight>
              </a:rPr>
              <a:t>    </a:t>
            </a: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Monitorar desempenho			     oque, como e quem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highlight>
                  <a:srgbClr val="FFFFFF"/>
                </a:highlight>
              </a:rPr>
              <a:t>        e resultados						fará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        </a:t>
            </a:r>
            <a:r>
              <a:rPr lang="pt-BR" sz="4000" dirty="0">
                <a:solidFill>
                  <a:schemeClr val="dk1"/>
                </a:solidFill>
                <a:highlight>
                  <a:srgbClr val="FFFFFF"/>
                </a:highlight>
              </a:rPr>
              <a:t>DIRIGIR</a:t>
            </a:r>
            <a:r>
              <a:rPr lang="pt-BR" sz="48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pt-BR" sz="2500" dirty="0">
                <a:solidFill>
                  <a:schemeClr val="dk1"/>
                </a:solidFill>
                <a:highlight>
                  <a:srgbClr val="FFFFFF"/>
                </a:highlight>
              </a:rPr>
              <a:t>Liderar e motivar</a:t>
            </a:r>
            <a:endParaRPr lang="pt-BR" sz="48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026" name="Picture 2" descr="P.O.D.C PLANEJAR ORGANIZAR DIRIGIR E CONTROLAR | admdicasblogs">
            <a:extLst>
              <a:ext uri="{FF2B5EF4-FFF2-40B4-BE49-F238E27FC236}">
                <a16:creationId xmlns:a16="http://schemas.microsoft.com/office/drawing/2014/main" id="{8D8F999C-1DEF-4812-8CE7-DF0B62A15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88" y="1382233"/>
            <a:ext cx="2449531" cy="2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7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1993E6C1-159F-4880-B09B-ED9EAB60D856}"/>
              </a:ext>
            </a:extLst>
          </p:cNvPr>
          <p:cNvSpPr txBox="1"/>
          <p:nvPr/>
        </p:nvSpPr>
        <p:spPr>
          <a:xfrm>
            <a:off x="0" y="311438"/>
            <a:ext cx="8873066" cy="4832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800" dirty="0">
                <a:highlight>
                  <a:srgbClr val="FFFFFF"/>
                </a:highlight>
              </a:rPr>
              <a:t> </a:t>
            </a:r>
            <a:r>
              <a:rPr lang="pt-BR" sz="2800" dirty="0">
                <a:highlight>
                  <a:srgbClr val="FFFF00"/>
                </a:highlight>
              </a:rPr>
              <a:t>Após o planejamento da auditoria</a:t>
            </a:r>
            <a:r>
              <a:rPr lang="pt-BR" sz="2800" dirty="0">
                <a:highlight>
                  <a:srgbClr val="FFFFFF"/>
                </a:highlight>
              </a:rPr>
              <a:t>, a execução dos trabalhos </a:t>
            </a:r>
            <a:r>
              <a:rPr lang="pt-BR" sz="2800" dirty="0">
                <a:highlight>
                  <a:srgbClr val="FFFF00"/>
                </a:highlight>
              </a:rPr>
              <a:t>inicia-se com a coleta </a:t>
            </a:r>
            <a:r>
              <a:rPr lang="pt-BR" sz="2800" dirty="0">
                <a:highlight>
                  <a:srgbClr val="FFFFFF"/>
                </a:highlight>
              </a:rPr>
              <a:t>de informações utilizadas pelo auditor para comprovar que o objeto está ou não em conformidade com os critérios aplicáveis. As informações, ou evidências de auditoria, podem ser coletadas </a:t>
            </a:r>
            <a:r>
              <a:rPr lang="pt-BR" sz="2800" dirty="0">
                <a:highlight>
                  <a:srgbClr val="FFFF00"/>
                </a:highlight>
              </a:rPr>
              <a:t>por meio de inspeção, observação, indagação, confirmação, recálculo, </a:t>
            </a:r>
            <a:r>
              <a:rPr lang="pt-BR" sz="2800" dirty="0" err="1">
                <a:highlight>
                  <a:srgbClr val="FFFF00"/>
                </a:highlight>
              </a:rPr>
              <a:t>reexecução</a:t>
            </a:r>
            <a:r>
              <a:rPr lang="pt-BR" sz="2800" dirty="0">
                <a:highlight>
                  <a:srgbClr val="FFFF00"/>
                </a:highlight>
              </a:rPr>
              <a:t>, procedimentos analíticos e/ou outras técnicas de pesquisa</a:t>
            </a:r>
            <a:r>
              <a:rPr lang="pt-BR" sz="2800" dirty="0">
                <a:highlight>
                  <a:srgbClr val="FFFFFF"/>
                </a:highlight>
              </a:rPr>
              <a:t>.</a:t>
            </a: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2547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89" y="2136708"/>
            <a:ext cx="8569440" cy="3276540"/>
          </a:xfrm>
        </p:spPr>
        <p:txBody>
          <a:bodyPr>
            <a:noAutofit/>
          </a:bodyPr>
          <a:lstStyle/>
          <a:p>
            <a:r>
              <a:rPr lang="pt-BR" sz="2000" dirty="0"/>
              <a:t>Consiste em </a:t>
            </a:r>
            <a:r>
              <a:rPr lang="pt-BR" sz="2000" b="1" u="sng" dirty="0"/>
              <a:t>metodologia específica </a:t>
            </a:r>
            <a:r>
              <a:rPr lang="pt-BR" sz="2000" dirty="0"/>
              <a:t>que busca contribuir para o aperfeiçoamento da gestão pública, por meio da produção de informações atualizadas e independentes e pela recomendação de ações que </a:t>
            </a:r>
            <a:r>
              <a:rPr lang="pt-BR" sz="2000" b="1" u="sng" dirty="0"/>
              <a:t>otimizem a capacidade de gestão</a:t>
            </a:r>
            <a:r>
              <a:rPr lang="pt-BR" sz="2000" dirty="0"/>
              <a:t>, o cumprimento de metas ou os resultados das políticas públicas.</a:t>
            </a:r>
            <a:br>
              <a:rPr lang="pt-BR" sz="2000" dirty="0"/>
            </a:br>
            <a:r>
              <a:rPr lang="pt-BR" sz="2000" dirty="0"/>
              <a:t>A avaliação do desempenho de programas, atividades ou órgãos públicos, a partir do emprego de técnicas criteriosas de coleta e de análise de dados, leva em conta as perspectivas da </a:t>
            </a:r>
            <a:r>
              <a:rPr lang="pt-BR" sz="2000" b="1" u="sng" dirty="0"/>
              <a:t>economicidade, eficiência, eficácia, efetividade, equidade, governança ou sustentabilidade,</a:t>
            </a:r>
            <a:r>
              <a:rPr lang="pt-BR" sz="2000" dirty="0"/>
              <a:t> conforme o objetivo da realização dos trabalhos.</a:t>
            </a:r>
            <a:br>
              <a:rPr lang="pt-BR" sz="2000" dirty="0"/>
            </a:br>
            <a:br>
              <a:rPr lang="pt-BR" sz="2000" dirty="0"/>
            </a:br>
            <a:r>
              <a:rPr lang="pt-BR" sz="1400" dirty="0"/>
              <a:t>Fonte: https://www1.tce.pr.gov.br/conteudo/auditorias-operacionais-aops-fiscalizacao/43</a:t>
            </a:r>
            <a:br>
              <a:rPr lang="pt-BR" sz="1400" dirty="0"/>
            </a:br>
            <a:endParaRPr lang="pt-B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E1D932B6-CB78-5ACC-249E-780FF782F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280" y="2905652"/>
            <a:ext cx="8569440" cy="2250885"/>
          </a:xfrm>
        </p:spPr>
        <p:txBody>
          <a:bodyPr>
            <a:noAutofit/>
          </a:bodyPr>
          <a:lstStyle/>
          <a:p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2400" u="sng" dirty="0">
                <a:solidFill>
                  <a:schemeClr val="tx1"/>
                </a:solidFill>
              </a:rPr>
              <a:t>A auditoria deve ser baseada em 3 etapas: </a:t>
            </a:r>
            <a:r>
              <a:rPr lang="pt-BR" sz="2400" u="sng" dirty="0">
                <a:solidFill>
                  <a:schemeClr val="accent1">
                    <a:lumMod val="75000"/>
                  </a:schemeClr>
                </a:solidFill>
              </a:rPr>
              <a:t>planejamento, execução e monitoramento</a:t>
            </a:r>
            <a:r>
              <a:rPr lang="pt-BR" sz="2400" dirty="0"/>
              <a:t>. Definidos os programas/ações/atividades, deverá ser novamente utilizada a matriz de risco, para definição das amostras</a:t>
            </a:r>
            <a:br>
              <a:rPr lang="pt-BR" sz="2400" dirty="0"/>
            </a:br>
            <a:br>
              <a:rPr lang="pt-BR" sz="2000" dirty="0"/>
            </a:br>
            <a:r>
              <a:rPr lang="pt-BR" sz="1400" dirty="0">
                <a:hlinkClick r:id="rId3"/>
              </a:rPr>
              <a:t>https://www1.tce.pr.gov.br/multimidia/2022/7/pdf/00366866.pdf</a:t>
            </a:r>
            <a:r>
              <a:rPr lang="pt-BR" sz="1400" dirty="0"/>
              <a:t> </a:t>
            </a:r>
            <a:br>
              <a:rPr lang="pt-BR" sz="2000" dirty="0"/>
            </a:br>
            <a:r>
              <a:rPr lang="pt-BR" sz="1400" dirty="0"/>
              <a:t>Fonte: </a:t>
            </a:r>
            <a:r>
              <a:rPr lang="pt-BR" sz="1400" dirty="0">
                <a:hlinkClick r:id="rId4"/>
              </a:rPr>
              <a:t>https://www1.tce.pr.gov.br/conteudo/auditorias-operacionais-aops-fiscalizacao/43</a:t>
            </a:r>
            <a:r>
              <a:rPr lang="pt-BR" sz="1400" dirty="0"/>
              <a:t> </a:t>
            </a:r>
            <a:br>
              <a:rPr lang="pt-BR" sz="1400" dirty="0"/>
            </a:b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537422-A814-4F86-A28C-41D4E76893B3}"/>
              </a:ext>
            </a:extLst>
          </p:cNvPr>
          <p:cNvSpPr/>
          <p:nvPr/>
        </p:nvSpPr>
        <p:spPr>
          <a:xfrm>
            <a:off x="352271" y="1371601"/>
            <a:ext cx="8296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/>
              <a:t>O auditor interno</a:t>
            </a:r>
            <a:r>
              <a:rPr lang="pt-BR" sz="2000" dirty="0"/>
              <a:t>, ainda que integrante do quadro funcional da instituição, precisa de </a:t>
            </a:r>
            <a:r>
              <a:rPr lang="pt-BR" sz="2000" b="1" u="sng" dirty="0"/>
              <a:t>independência</a:t>
            </a:r>
            <a:r>
              <a:rPr lang="pt-BR" sz="2000" dirty="0"/>
              <a:t> para exercer suas atribuições, para que não haja ingerência por parte dos respectivos administradores</a:t>
            </a:r>
          </a:p>
        </p:txBody>
      </p:sp>
    </p:spTree>
    <p:extLst>
      <p:ext uri="{BB962C8B-B14F-4D97-AF65-F5344CB8AC3E}">
        <p14:creationId xmlns:p14="http://schemas.microsoft.com/office/powerpoint/2010/main" val="4703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7537422-A814-4F86-A28C-41D4E76893B3}"/>
              </a:ext>
            </a:extLst>
          </p:cNvPr>
          <p:cNvSpPr/>
          <p:nvPr/>
        </p:nvSpPr>
        <p:spPr>
          <a:xfrm>
            <a:off x="352271" y="1371601"/>
            <a:ext cx="829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/>
              <a:t>A avaliação do risco </a:t>
            </a:r>
            <a:r>
              <a:rPr lang="pt-BR" sz="2000" dirty="0"/>
              <a:t>permite ao auditor medir e priorizar os riscos, proporcionando a construção de um programa de auditoria que teste de modo eficaz os controles mais importantes por meio da elaboração de uma matriz de risco relacionada a gestão/órgão auditado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1252B8B-C6B5-41A1-B7F5-5FCA95DC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129" y="2567835"/>
            <a:ext cx="8520600" cy="2052600"/>
          </a:xfrm>
        </p:spPr>
        <p:txBody>
          <a:bodyPr>
            <a:normAutofit/>
          </a:bodyPr>
          <a:lstStyle/>
          <a:p>
            <a:r>
              <a:rPr lang="pt-BR" sz="2000" b="1" u="sng" dirty="0"/>
              <a:t>A avaliação do risco dá ao gestor a visão </a:t>
            </a:r>
            <a:r>
              <a:rPr lang="pt-BR" sz="2000" dirty="0"/>
              <a:t>das áreas em que há maior necessidade de controles preventivos.  Essa informação também mostra para o auditor interno as </a:t>
            </a:r>
            <a:r>
              <a:rPr lang="pt-BR" sz="2000" b="1" u="sng" dirty="0"/>
              <a:t>áreas mais suscetíveis a erros</a:t>
            </a:r>
            <a:r>
              <a:rPr lang="pt-BR" sz="2000" dirty="0"/>
              <a:t>, o que deve tornar mais preciso o foco do controle.</a:t>
            </a:r>
          </a:p>
        </p:txBody>
      </p:sp>
    </p:spTree>
    <p:extLst>
      <p:ext uri="{BB962C8B-B14F-4D97-AF65-F5344CB8AC3E}">
        <p14:creationId xmlns:p14="http://schemas.microsoft.com/office/powerpoint/2010/main" val="26995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0" y="308075"/>
            <a:ext cx="8520600" cy="991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l">
              <a:buSzPts val="1100"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Tri Partição dos Poderes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  <a:cs typeface="Times New Roman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1314507"/>
            <a:ext cx="8353835" cy="3300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</a:pP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Ao longo da história por grandes pensadores, dentre os quais podemos citar </a:t>
            </a:r>
            <a:r>
              <a:rPr lang="pt-BR" sz="2000" i="1" dirty="0">
                <a:solidFill>
                  <a:schemeClr val="tx1"/>
                </a:solidFill>
                <a:highlight>
                  <a:srgbClr val="FFFFFF"/>
                </a:highlight>
              </a:rPr>
              <a:t>Platão, Aristóteles, Locke, Montesquieu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, entre outros, que culminaram no modelo tripartite conhecido, inclusive como princípio constitucional no ordenamento jurídico brasileiro - Artigo 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  <a:hlinkClick r:id="rId3" tooltip="Artigo 2 da Constituição Federal de 19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2º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 da 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  <a:hlinkClick r:id="rId4" tooltip="CONSTITUIÇÃO DA REPÚBLICA FEDERATIVA DO BRASIL DE 19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</a:t>
            </a:r>
            <a:r>
              <a:rPr lang="pt-BR" sz="2000" dirty="0">
                <a:solidFill>
                  <a:schemeClr val="tx1"/>
                </a:solidFill>
                <a:highlight>
                  <a:srgbClr val="FFFFFF"/>
                </a:highlight>
              </a:rPr>
              <a:t>, O modelo tripartite atual consiste em </a:t>
            </a:r>
            <a:r>
              <a:rPr lang="pt-BR" sz="2000" b="1" u="sng" dirty="0">
                <a:solidFill>
                  <a:schemeClr val="tx1"/>
                </a:solidFill>
                <a:highlight>
                  <a:srgbClr val="FFFFFF"/>
                </a:highlight>
              </a:rPr>
              <a:t>atribuir a três órgãos independentes e harmônicos entre si as funções Legislativa, Executiva e Judiciária.</a:t>
            </a:r>
            <a:endParaRPr lang="pt-BR" sz="2000" b="1" u="sng" dirty="0">
              <a:solidFill>
                <a:schemeClr val="tx1"/>
              </a:solidFill>
              <a:highlight>
                <a:srgbClr val="FFFFFF"/>
              </a:highlight>
              <a:latin typeface="Comfortaa"/>
              <a:ea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8344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741049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Gerenciamento de Riscos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E9CB0E-2E1D-4C40-8681-C92473232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03" y="941889"/>
            <a:ext cx="7413308" cy="2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7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741049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Gerenciamento de Riscos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/>
          <p:cNvSpPr txBox="1"/>
          <p:nvPr/>
        </p:nvSpPr>
        <p:spPr>
          <a:xfrm>
            <a:off x="0" y="1074916"/>
            <a:ext cx="9002045" cy="44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highlight>
                  <a:srgbClr val="FFFFFF"/>
                </a:highlight>
                <a:latin typeface="Bahnschrift Light" panose="020B0502040204020203" pitchFamily="34" charset="0"/>
              </a:rPr>
              <a:t>A avaliação de Riscos segundo a estrutura COSO, é a identificação e análise de riscos associados ao não cumprimento das metas e objetivos operacionais, de informação e de conformidade. Este conjunto forma a base para definir como estes riscos serão gerenciados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dk1"/>
              </a:solidFill>
              <a:highlight>
                <a:srgbClr val="FFFFFF"/>
              </a:highlight>
              <a:latin typeface="Bahnschrift Light" panose="020B0502040204020203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dk1"/>
                </a:solidFill>
                <a:highlight>
                  <a:srgbClr val="FFFFFF"/>
                </a:highlight>
                <a:latin typeface="Bahnschrift Light" panose="020B0502040204020203" pitchFamily="34" charset="0"/>
              </a:rPr>
              <a:t>Administradores devem definir os níveis de riscos, </a:t>
            </a:r>
            <a:r>
              <a:rPr lang="pt-BR" sz="2400" u="sng" dirty="0">
                <a:solidFill>
                  <a:schemeClr val="dk1"/>
                </a:solidFill>
                <a:highlight>
                  <a:srgbClr val="FFFFFF"/>
                </a:highlight>
                <a:latin typeface="Bahnschrift Light" panose="020B0502040204020203" pitchFamily="34" charset="0"/>
              </a:rPr>
              <a:t>operacionais, de informação e conformidade </a:t>
            </a:r>
            <a:r>
              <a:rPr lang="pt-BR" sz="2400" dirty="0">
                <a:solidFill>
                  <a:schemeClr val="dk1"/>
                </a:solidFill>
                <a:highlight>
                  <a:srgbClr val="FFFFFF"/>
                </a:highlight>
                <a:latin typeface="Bahnschrift Light" panose="020B0502040204020203" pitchFamily="34" charset="0"/>
              </a:rPr>
              <a:t>que estão dispostos a assumir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741049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Gerenciamento de Riscos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/>
          <p:cNvSpPr txBox="1"/>
          <p:nvPr/>
        </p:nvSpPr>
        <p:spPr>
          <a:xfrm>
            <a:off x="528177" y="1114617"/>
            <a:ext cx="8087645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u="sng" dirty="0">
                <a:highlight>
                  <a:srgbClr val="FFFFFF"/>
                </a:highlight>
              </a:rPr>
              <a:t>Operacionais: </a:t>
            </a:r>
            <a:r>
              <a:rPr lang="pt-BR" sz="2000" dirty="0">
                <a:highlight>
                  <a:srgbClr val="FFFFFF"/>
                </a:highlight>
              </a:rPr>
              <a:t>usar os recursos para atingir os objetivos (resultados) com economicidade, eficiência, eficácia e efetividade;</a:t>
            </a:r>
          </a:p>
          <a:p>
            <a:pPr lvl="0"/>
            <a:endParaRPr lang="pt-BR" sz="2000" dirty="0">
              <a:highlight>
                <a:srgbClr val="FFFFFF"/>
              </a:highlight>
            </a:endParaRPr>
          </a:p>
          <a:p>
            <a:pPr lvl="0"/>
            <a:r>
              <a:rPr lang="pt-BR" sz="2000" b="1" u="sng" dirty="0">
                <a:highlight>
                  <a:srgbClr val="FFFFFF"/>
                </a:highlight>
              </a:rPr>
              <a:t>Divulgação: </a:t>
            </a:r>
            <a:r>
              <a:rPr lang="pt-BR" sz="2000" dirty="0">
                <a:highlight>
                  <a:srgbClr val="FFFFFF"/>
                </a:highlight>
              </a:rPr>
              <a:t>dar transparência e prestar contas à sociedade e a quem delegou as responsabilidades, sobre o desempenho e os resultados objetivos e sobre uso apropriado dos recursos;</a:t>
            </a:r>
          </a:p>
          <a:p>
            <a:pPr lvl="0"/>
            <a:endParaRPr lang="pt-BR" sz="2000" dirty="0">
              <a:highlight>
                <a:srgbClr val="FFFFFF"/>
              </a:highlight>
            </a:endParaRPr>
          </a:p>
          <a:p>
            <a:pPr lvl="0"/>
            <a:r>
              <a:rPr lang="pt-BR" sz="2000" b="1" u="sng" dirty="0">
                <a:highlight>
                  <a:srgbClr val="FFFFFF"/>
                </a:highlight>
              </a:rPr>
              <a:t>Conformidade: </a:t>
            </a:r>
            <a:r>
              <a:rPr lang="pt-BR" sz="2000" dirty="0">
                <a:highlight>
                  <a:srgbClr val="FFFFFF"/>
                </a:highlight>
              </a:rPr>
              <a:t>realizar as ações em conformidade com as leis e regulamente aplicáveis</a:t>
            </a:r>
            <a:endParaRPr lang="pt-BR" sz="20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222289" y="136378"/>
            <a:ext cx="8426700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Auditoria Roteiro Prático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0D4F94-D5D6-413E-8395-2344DC4B4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311113"/>
            <a:ext cx="6202465" cy="3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741049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Metodologia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/>
          <p:cNvSpPr txBox="1"/>
          <p:nvPr/>
        </p:nvSpPr>
        <p:spPr>
          <a:xfrm>
            <a:off x="70977" y="1548408"/>
            <a:ext cx="9002045" cy="229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2800" dirty="0">
                <a:highlight>
                  <a:srgbClr val="FFFFFF"/>
                </a:highlight>
              </a:rPr>
              <a:t>A metodologia, bem como dos critérios que são elencados na matriz de riscos deve ser elaborada pela própria gestão para classificar os riscos ou o tratamento deles com base no nível de riscos</a:t>
            </a:r>
            <a:endParaRPr lang="pt-BR" sz="28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2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48545" y="249407"/>
            <a:ext cx="7410496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Papel de trabalho, atividades de controle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Google Shape;62;p14"/>
          <p:cNvSpPr txBox="1"/>
          <p:nvPr/>
        </p:nvSpPr>
        <p:spPr>
          <a:xfrm>
            <a:off x="4316470" y="1074916"/>
            <a:ext cx="4685575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>
                <a:solidFill>
                  <a:schemeClr val="dk1"/>
                </a:solidFill>
                <a:highlight>
                  <a:srgbClr val="FFFFFF"/>
                </a:highlight>
                <a:latin typeface="Berlin Sans FB Demi" panose="020E0802020502020306" pitchFamily="34" charset="0"/>
              </a:rPr>
              <a:t>São aquelas que quando executadas a tempo e de maneira adequada, permitem a redução ou administração adequada dos riscos</a:t>
            </a:r>
            <a:endParaRPr sz="2500" dirty="0">
              <a:solidFill>
                <a:schemeClr val="dk1"/>
              </a:solidFill>
              <a:highlight>
                <a:srgbClr val="FFFFFF"/>
              </a:highlight>
              <a:latin typeface="Berlin Sans FB Demi" panose="020E0802020502020306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" y="870590"/>
            <a:ext cx="3800104" cy="31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5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8982"/>
            <a:ext cx="8520600" cy="445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endParaRPr lang="pt-BR" sz="2000" dirty="0">
              <a:solidFill>
                <a:schemeClr val="tx1"/>
              </a:solidFill>
            </a:endParaRPr>
          </a:p>
          <a:p>
            <a:pPr marL="0" indent="0" algn="l"/>
            <a:r>
              <a:rPr lang="pt-BR" sz="2000" dirty="0">
                <a:solidFill>
                  <a:schemeClr val="tx1"/>
                </a:solidFill>
              </a:rPr>
              <a:t>De acordo com a ATRICON, (2014), são os seguintes: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segregação das funções</a:t>
            </a:r>
            <a:r>
              <a:rPr lang="pt-BR" sz="2000" b="1" dirty="0">
                <a:solidFill>
                  <a:schemeClr val="tx1"/>
                </a:solidFill>
              </a:rPr>
              <a:t>: </a:t>
            </a:r>
            <a:r>
              <a:rPr lang="pt-BR" sz="2000" dirty="0">
                <a:solidFill>
                  <a:schemeClr val="tx1"/>
                </a:solidFill>
              </a:rPr>
              <a:t>a estrutura das unidades/entidade deve prever a separação entre as funções de autorização/aprovação de operações, execução, controle e contabilização, de tal forma que nenhuma pessoa concentre competências e atribuições.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Relação custo/benefício</a:t>
            </a:r>
            <a:r>
              <a:rPr lang="pt-BR" sz="2000" dirty="0">
                <a:solidFill>
                  <a:schemeClr val="tx1"/>
                </a:solidFill>
              </a:rPr>
              <a:t>: O custo do controle não deve exceder os benefícios que ele pode oferecer. (catraca)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Qualificação adequada</a:t>
            </a:r>
            <a:r>
              <a:rPr lang="pt-BR" sz="2000" dirty="0">
                <a:solidFill>
                  <a:schemeClr val="tx1"/>
                </a:solidFill>
              </a:rPr>
              <a:t>, treinamento e rodízio de funcionários: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Normatizações interna</a:t>
            </a:r>
            <a:r>
              <a:rPr lang="pt-BR" sz="2000" dirty="0">
                <a:solidFill>
                  <a:schemeClr val="tx1"/>
                </a:solidFill>
              </a:rPr>
              <a:t>: observância às diretrizes, planos, normas, leis, regulamentos e procedimentos administrativos, necessários ao funcionamento da entidade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34409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Atividades de prevenção são também os Princípios Gerais do controle - PREVENÇÃO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5F6A-8A40-4480-BFA1-936282C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8" y="1193292"/>
            <a:ext cx="8520600" cy="3950208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2000" b="1" dirty="0">
                <a:solidFill>
                  <a:srgbClr val="000000"/>
                </a:solidFill>
                <a:highlight>
                  <a:srgbClr val="FFFF00"/>
                </a:highlight>
              </a:rPr>
              <a:t>• Alçadas</a:t>
            </a:r>
            <a:r>
              <a:rPr lang="pt-BR" sz="2000" dirty="0">
                <a:solidFill>
                  <a:srgbClr val="000000"/>
                </a:solidFill>
              </a:rPr>
              <a:t>: são os limites determinados a um funcionário, quanto a possibilidade de este aprovar valores, assumir posições em nome da instituição (estabelecimento de valor máximo para um caixa pagar um cheque por exemplo)</a:t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  <a:highlight>
                  <a:srgbClr val="FFFF00"/>
                </a:highlight>
              </a:rPr>
              <a:t>* </a:t>
            </a:r>
            <a:r>
              <a:rPr lang="pt-BR" sz="2000" b="1" dirty="0">
                <a:solidFill>
                  <a:srgbClr val="000000"/>
                </a:solidFill>
                <a:highlight>
                  <a:srgbClr val="FFFF00"/>
                </a:highlight>
              </a:rPr>
              <a:t>Definição de responsabilidades</a:t>
            </a:r>
            <a:r>
              <a:rPr lang="pt-BR" sz="2000" dirty="0">
                <a:solidFill>
                  <a:srgbClr val="000000"/>
                </a:solidFill>
              </a:rPr>
              <a:t>: existência de normas que definam a autoridade e, consequentemente, a responsabilidade e competência de todos os agentes no Sistema de Controle Interno, deve ser observado:</a:t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a) existência de regimento/estatuto e organograma adequados, onde a definição de autoridade e consequentes responsabilidades sejam claras e satisfaçam plenamente as necessidades da organização;</a:t>
            </a: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e b) manuais de rotinas/procedimentos, claramente determinados, que considerem as funções de todos os setores do órgão/ entidade.</a:t>
            </a:r>
            <a:br>
              <a:rPr lang="pt-BR" sz="2000" dirty="0">
                <a:solidFill>
                  <a:srgbClr val="000000"/>
                </a:solidFill>
              </a:rPr>
            </a:br>
            <a:endParaRPr lang="pt-BR"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7C9EB746-5952-460E-9CE4-D30AD5AF2F3D}"/>
              </a:ext>
            </a:extLst>
          </p:cNvPr>
          <p:cNvSpPr txBox="1">
            <a:spLocks/>
          </p:cNvSpPr>
          <p:nvPr/>
        </p:nvSpPr>
        <p:spPr>
          <a:xfrm>
            <a:off x="311700" y="840241"/>
            <a:ext cx="8228796" cy="3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sz="28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Atividades de controle - Princípios Gerais do controle interno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8982"/>
            <a:ext cx="8520600" cy="44511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endParaRPr lang="pt-BR" sz="2000" dirty="0">
              <a:solidFill>
                <a:schemeClr val="tx1"/>
              </a:solidFill>
            </a:endParaRP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Autorizações: </a:t>
            </a:r>
            <a:r>
              <a:rPr lang="pt-BR" sz="2000" dirty="0">
                <a:solidFill>
                  <a:schemeClr val="tx1"/>
                </a:solidFill>
              </a:rPr>
              <a:t>atividades que se referem a transações que necessitam de aprovação de um superior para que sejam efetivadas.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Conciliação</a:t>
            </a:r>
            <a:r>
              <a:rPr lang="pt-BR" sz="2000" dirty="0">
                <a:solidFill>
                  <a:schemeClr val="tx1"/>
                </a:solidFill>
              </a:rPr>
              <a:t>: confrontação de uma informação de dados vindos de bases diferentes adotando ações corretivas quando necessário.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Revisões de desempenho</a:t>
            </a:r>
            <a:r>
              <a:rPr lang="pt-BR" sz="2000" dirty="0">
                <a:solidFill>
                  <a:schemeClr val="tx1"/>
                </a:solidFill>
              </a:rPr>
              <a:t>, acompanhamento de uma atividade ou processo para avaliação de sua adequação e/ou desempenho, em relação as metas, aos objetivos de sua adequação e/ou desempenho, em relação as metas já traçadas</a:t>
            </a:r>
          </a:p>
          <a:p>
            <a:pPr marL="0" indent="0" algn="l"/>
            <a:r>
              <a:rPr lang="pt-BR" sz="2000" dirty="0">
                <a:solidFill>
                  <a:schemeClr val="tx1"/>
                </a:solidFill>
                <a:highlight>
                  <a:srgbClr val="FFFF00"/>
                </a:highlight>
              </a:rPr>
              <a:t>• </a:t>
            </a:r>
            <a:r>
              <a:rPr lang="pt-BR" sz="2000" b="1" dirty="0">
                <a:solidFill>
                  <a:schemeClr val="tx1"/>
                </a:solidFill>
                <a:highlight>
                  <a:srgbClr val="FFFF00"/>
                </a:highlight>
              </a:rPr>
              <a:t>Abordagem Segurança Física</a:t>
            </a:r>
            <a:r>
              <a:rPr lang="pt-BR" sz="2000" dirty="0">
                <a:solidFill>
                  <a:schemeClr val="tx1"/>
                </a:solidFill>
              </a:rPr>
              <a:t>: as que visam salvaguardar os bens (exemplo, câmeras de segurança em locais suscetíveis a desaparecimentos)</a:t>
            </a: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Atividades de prevenção são também os Princípios Gerais do controle - DETECÇÃO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0" y="883403"/>
            <a:ext cx="8832300" cy="3802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fontAlgn="ctr"/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-  </a:t>
            </a:r>
            <a:r>
              <a:rPr lang="pt-BR" b="1" u="sng" dirty="0">
                <a:solidFill>
                  <a:schemeClr val="tx1"/>
                </a:solidFill>
              </a:rPr>
              <a:t>Avaliar</a:t>
            </a:r>
            <a:r>
              <a:rPr lang="pt-BR" dirty="0">
                <a:solidFill>
                  <a:schemeClr val="tx1"/>
                </a:solidFill>
              </a:rPr>
              <a:t> o desempenho das atividades da entidade</a:t>
            </a:r>
          </a:p>
          <a:p>
            <a:pPr marL="571500" indent="-457200" algn="just" fontAlgn="ctr">
              <a:buFontTx/>
              <a:buChar char="-"/>
            </a:pPr>
            <a:r>
              <a:rPr lang="pt-BR" b="1" u="sng" dirty="0">
                <a:solidFill>
                  <a:schemeClr val="tx1"/>
                </a:solidFill>
              </a:rPr>
              <a:t>Verificar</a:t>
            </a:r>
            <a:r>
              <a:rPr lang="pt-BR" dirty="0">
                <a:solidFill>
                  <a:schemeClr val="tx1"/>
                </a:solidFill>
              </a:rPr>
              <a:t> a exatidão dos dados contábeis</a:t>
            </a:r>
          </a:p>
          <a:p>
            <a:pPr marL="571500" indent="-457200" algn="just" fontAlgn="ctr">
              <a:buFontTx/>
              <a:buChar char="-"/>
            </a:pPr>
            <a:r>
              <a:rPr lang="pt-BR" b="1" u="sng" dirty="0">
                <a:solidFill>
                  <a:schemeClr val="tx1"/>
                </a:solidFill>
              </a:rPr>
              <a:t>Analisar</a:t>
            </a:r>
            <a:r>
              <a:rPr lang="pt-BR" dirty="0">
                <a:solidFill>
                  <a:schemeClr val="tx1"/>
                </a:solidFill>
              </a:rPr>
              <a:t> a eficiência e eficácia dos resultados econômico-financeiros</a:t>
            </a:r>
          </a:p>
          <a:p>
            <a:pPr marL="571500" indent="-457200" algn="just" fontAlgn="ctr">
              <a:buFontTx/>
              <a:buChar char="-"/>
            </a:pPr>
            <a:r>
              <a:rPr lang="pt-BR" b="1" u="sng" dirty="0">
                <a:solidFill>
                  <a:schemeClr val="tx1"/>
                </a:solidFill>
              </a:rPr>
              <a:t>Identificar</a:t>
            </a:r>
            <a:r>
              <a:rPr lang="pt-BR" dirty="0">
                <a:solidFill>
                  <a:schemeClr val="tx1"/>
                </a:solidFill>
              </a:rPr>
              <a:t> irregularidades e adotar medidas para saná-las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3200" dirty="0">
                <a:solidFill>
                  <a:schemeClr val="accent5">
                    <a:lumMod val="75000"/>
                  </a:schemeClr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841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28387" y="2123269"/>
            <a:ext cx="5946950" cy="30202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fontAlgn="ctr"/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Montesquieu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acreditava que o poder corrompe e que o poder absoluto corrompe absolutamente. Para evitar o abuso de autoridade, ele propôs a separação dos poderes Executivo, Legislativo e Judiciário, que deveriam se autorregular. </a:t>
            </a:r>
          </a:p>
          <a:p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pt-BR" sz="3600" dirty="0">
                <a:solidFill>
                  <a:schemeClr val="tx1"/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 Teoria da Separação dos Poderes, também conhecida como Sistema de Freios e Contrapesos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é um princípio que consiste no </a:t>
            </a:r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controle do poder por meio do próprio poder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 </a:t>
            </a:r>
            <a:endParaRPr lang="pt-BR" sz="2600" dirty="0">
              <a:solidFill>
                <a:srgbClr val="000000"/>
              </a:solidFill>
            </a:endParaRPr>
          </a:p>
          <a:p>
            <a:pPr marL="0" indent="0"/>
            <a:endParaRPr lang="pt-BR" sz="2600" dirty="0">
              <a:solidFill>
                <a:srgbClr val="FF6C00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914400" y="-606"/>
            <a:ext cx="3409627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sym typeface="Pacifico"/>
              </a:rPr>
              <a:t>Tri partição</a:t>
            </a:r>
            <a:endParaRPr lang="pt-BR" sz="4000" dirty="0"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BF31DA-A4EC-46FB-9A8D-E1CA37AE4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37" y="1968287"/>
            <a:ext cx="2704773" cy="2789693"/>
          </a:xfrm>
          <a:prstGeom prst="rect">
            <a:avLst/>
          </a:prstGeom>
        </p:spPr>
      </p:pic>
      <p:sp>
        <p:nvSpPr>
          <p:cNvPr id="6" name="Google Shape;87;p18">
            <a:extLst>
              <a:ext uri="{FF2B5EF4-FFF2-40B4-BE49-F238E27FC236}">
                <a16:creationId xmlns:a16="http://schemas.microsoft.com/office/drawing/2014/main" id="{1BC14154-833D-4D18-86BD-DC6EC852A545}"/>
              </a:ext>
            </a:extLst>
          </p:cNvPr>
          <p:cNvSpPr txBox="1">
            <a:spLocks/>
          </p:cNvSpPr>
          <p:nvPr/>
        </p:nvSpPr>
        <p:spPr>
          <a:xfrm>
            <a:off x="280787" y="929095"/>
            <a:ext cx="8506752" cy="1194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ctr"/>
            <a:r>
              <a:rPr lang="pt-BR" sz="3600" b="1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“Todo homem que tem o poder é tentado a abusar dele” </a:t>
            </a:r>
            <a:r>
              <a:rPr lang="pt-BR" sz="3600" dirty="0">
                <a:solidFill>
                  <a:schemeClr val="tx1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(Montesquieu (1689-1755) livro O Espírito das Leis, onde o autor também apresenta a Teoria da Separação dos Poderes). </a:t>
            </a:r>
          </a:p>
          <a:p>
            <a:pPr fontAlgn="ctr"/>
            <a:endParaRPr lang="pt-BR" sz="3600" dirty="0">
              <a:solidFill>
                <a:schemeClr val="tx1"/>
              </a:solidFill>
              <a:highlight>
                <a:srgbClr val="FFFFFF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endParaRPr lang="pt-BR" sz="2200" dirty="0">
              <a:solidFill>
                <a:schemeClr val="tx1"/>
              </a:solidFill>
            </a:endParaRPr>
          </a:p>
          <a:p>
            <a:pPr marL="0" indent="0"/>
            <a:endParaRPr lang="pt-BR" sz="2600" dirty="0">
              <a:solidFill>
                <a:srgbClr val="000000"/>
              </a:solidFill>
            </a:endParaRPr>
          </a:p>
          <a:p>
            <a:pPr marL="0" indent="0"/>
            <a:endParaRPr lang="pt-BR" sz="2600" dirty="0">
              <a:solidFill>
                <a:srgbClr val="FF6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311700" y="883404"/>
            <a:ext cx="8520600" cy="3975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fontAlgn="ctr"/>
            <a:r>
              <a:rPr lang="pt-BR" sz="2400" b="1" dirty="0">
                <a:solidFill>
                  <a:schemeClr val="tx1"/>
                </a:solidFill>
              </a:rPr>
              <a:t>São atividades que visam garantir que os objetivos de uma entidade sejam alcançados. Estes procedimentos podem ser de natureza preventiva, concomitante ou corretiva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  <a:p>
            <a:pPr fontAlgn="ctr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fontAlgn="ctr"/>
            <a:endParaRPr lang="pt-BR" dirty="0">
              <a:solidFill>
                <a:schemeClr val="tx1"/>
              </a:solidFill>
            </a:endParaRP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Comunicar ilegalidades e outras ocorrências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Criar e manter um controles estabelecendo rotinas</a:t>
            </a:r>
          </a:p>
          <a:p>
            <a:pPr marL="571500" indent="-457200" algn="just" fontAlgn="ctr">
              <a:buFontTx/>
              <a:buChar char="-"/>
            </a:pPr>
            <a:r>
              <a:rPr lang="pt-BR" dirty="0">
                <a:solidFill>
                  <a:schemeClr val="tx1"/>
                </a:solidFill>
              </a:rPr>
              <a:t>O controle interno é um processo contínuo que envolve a análise de riscos, a definição de procedimentos, a comunicação e o monitoramento</a:t>
            </a:r>
          </a:p>
          <a:p>
            <a:pPr marL="0" indent="0" algn="l"/>
            <a:endParaRPr lang="pt-BR" sz="2600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ctrTitle"/>
          </p:nvPr>
        </p:nvSpPr>
        <p:spPr>
          <a:xfrm>
            <a:off x="311700" y="96441"/>
            <a:ext cx="8832300" cy="7869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Procedimentos técnicos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8" y="0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53788" y="132636"/>
            <a:ext cx="8942832" cy="4878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Plano Anual de Atividades do CI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Materialidade:</a:t>
            </a:r>
            <a:r>
              <a:rPr lang="pt-BR" sz="2000" dirty="0">
                <a:highlight>
                  <a:srgbClr val="FFFFFF"/>
                </a:highlight>
              </a:rPr>
              <a:t> trata-se da importância relativa de um assunto dentro do contexto na qual é considerada. Assim, além do valor monetário, a materialidade inclui questões de importância social e política, conformidade, transparência, governança e </a:t>
            </a:r>
            <a:r>
              <a:rPr lang="pt-BR" sz="2000" dirty="0" err="1">
                <a:highlight>
                  <a:srgbClr val="FFFFFF"/>
                </a:highlight>
              </a:rPr>
              <a:t>accountability</a:t>
            </a:r>
            <a:r>
              <a:rPr lang="pt-BR" sz="2000" dirty="0">
                <a:highlight>
                  <a:srgbClr val="FFFFFF"/>
                </a:highlight>
              </a:rPr>
              <a:t>.</a:t>
            </a: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Relevância:</a:t>
            </a:r>
            <a:r>
              <a:rPr lang="pt-BR" sz="2000" b="1" u="sng" dirty="0">
                <a:highlight>
                  <a:srgbClr val="FFFFFF"/>
                </a:highlight>
              </a:rPr>
              <a:t> </a:t>
            </a:r>
            <a:r>
              <a:rPr lang="pt-BR" sz="2000" dirty="0">
                <a:highlight>
                  <a:srgbClr val="FFFFFF"/>
                </a:highlight>
              </a:rPr>
              <a:t>representa a importância relativa ou papel desempenhado por uma determinada questão, situação ou unidade, existentes em um dado contexto.</a:t>
            </a:r>
          </a:p>
          <a:p>
            <a:pPr algn="ctr"/>
            <a:r>
              <a:rPr lang="pt-BR" sz="2000" b="1" u="sng" dirty="0">
                <a:highlight>
                  <a:srgbClr val="FFFF00"/>
                </a:highlight>
              </a:rPr>
              <a:t>Criticidade:</a:t>
            </a:r>
            <a:r>
              <a:rPr lang="pt-BR" sz="2000" b="1" u="sng" dirty="0">
                <a:highlight>
                  <a:srgbClr val="FFFFFF"/>
                </a:highlight>
              </a:rPr>
              <a:t> </a:t>
            </a:r>
            <a:r>
              <a:rPr lang="pt-BR" sz="2000" dirty="0">
                <a:highlight>
                  <a:srgbClr val="FFFFFF"/>
                </a:highlight>
              </a:rPr>
              <a:t>representa o cenário de situações críticas efetivas ou potenciais a ser controlado, identificadas em uma determinada unidade organizacional ou programa de governo. Trata-se da composição dos elementos referenciais de vulnerabilidade,</a:t>
            </a: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006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468845"/>
            <a:ext cx="868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Monitoramento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6EC5FE4-32FF-49BF-89CD-024C4F6B2C88}"/>
              </a:ext>
            </a:extLst>
          </p:cNvPr>
          <p:cNvSpPr/>
          <p:nvPr/>
        </p:nvSpPr>
        <p:spPr>
          <a:xfrm>
            <a:off x="27432" y="1499616"/>
            <a:ext cx="90891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highlight>
                  <a:srgbClr val="FFFF00"/>
                </a:highlight>
                <a:latin typeface="Bahnschrift SemiBold" panose="020B0502040204020203" pitchFamily="34" charset="0"/>
              </a:rPr>
              <a:t>O monitoramento </a:t>
            </a:r>
            <a:r>
              <a:rPr lang="pt-BR" sz="2800" dirty="0">
                <a:latin typeface="Bahnschrift SemiBold" panose="020B0502040204020203" pitchFamily="34" charset="0"/>
              </a:rPr>
              <a:t>é a avaliação dos controles internos ao longo do tempo. Ele é o melhor indicador para saber se os controles internos estão sendo </a:t>
            </a:r>
            <a:r>
              <a:rPr lang="pt-BR" sz="2800" dirty="0">
                <a:highlight>
                  <a:srgbClr val="FFFF00"/>
                </a:highlight>
                <a:latin typeface="Bahnschrift SemiBold" panose="020B0502040204020203" pitchFamily="34" charset="0"/>
              </a:rPr>
              <a:t>efetivos</a:t>
            </a:r>
            <a:r>
              <a:rPr lang="pt-BR" sz="2800" dirty="0">
                <a:latin typeface="Bahnschrift SemiBold" panose="020B0502040204020203" pitchFamily="34" charset="0"/>
              </a:rPr>
              <a:t> ou não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BE2AC48-6AD9-40C4-9621-91B86F94FE15}"/>
              </a:ext>
            </a:extLst>
          </p:cNvPr>
          <p:cNvSpPr/>
          <p:nvPr/>
        </p:nvSpPr>
        <p:spPr>
          <a:xfrm>
            <a:off x="256032" y="304343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Bahnschrift Condensed" panose="020B0502040204020203" pitchFamily="34" charset="0"/>
              </a:rPr>
              <a:t>pode ser feito por meio de </a:t>
            </a:r>
            <a:r>
              <a:rPr lang="pt-BR" sz="2400" dirty="0">
                <a:highlight>
                  <a:srgbClr val="FFFF00"/>
                </a:highlight>
                <a:latin typeface="Bahnschrift Condensed" panose="020B0502040204020203" pitchFamily="34" charset="0"/>
              </a:rPr>
              <a:t>avaliações contínuas</a:t>
            </a:r>
            <a:r>
              <a:rPr lang="pt-BR" sz="2400" dirty="0">
                <a:latin typeface="Bahnschrift Condensed" panose="020B0502040204020203" pitchFamily="34" charset="0"/>
              </a:rPr>
              <a:t>, </a:t>
            </a:r>
            <a:r>
              <a:rPr lang="pt-BR" sz="2400" dirty="0">
                <a:highlight>
                  <a:srgbClr val="FFFF00"/>
                </a:highlight>
                <a:latin typeface="Bahnschrift Condensed" panose="020B0502040204020203" pitchFamily="34" charset="0"/>
              </a:rPr>
              <a:t>independentes</a:t>
            </a:r>
            <a:r>
              <a:rPr lang="pt-BR" sz="2400" dirty="0">
                <a:latin typeface="Bahnschrift Condensed" panose="020B0502040204020203" pitchFamily="34" charset="0"/>
              </a:rPr>
              <a:t>, </a:t>
            </a:r>
            <a:r>
              <a:rPr lang="pt-BR" sz="2400" dirty="0">
                <a:highlight>
                  <a:srgbClr val="FFFF00"/>
                </a:highlight>
                <a:latin typeface="Bahnschrift Condensed" panose="020B0502040204020203" pitchFamily="34" charset="0"/>
              </a:rPr>
              <a:t>ou</a:t>
            </a:r>
            <a:r>
              <a:rPr lang="pt-BR" sz="2400" dirty="0">
                <a:latin typeface="Bahnschrift Condensed" panose="020B0502040204020203" pitchFamily="34" charset="0"/>
              </a:rPr>
              <a:t> uma </a:t>
            </a:r>
            <a:r>
              <a:rPr lang="pt-BR" sz="2400" dirty="0">
                <a:highlight>
                  <a:srgbClr val="FFFF00"/>
                </a:highlight>
                <a:latin typeface="Bahnschrift Condensed" panose="020B0502040204020203" pitchFamily="34" charset="0"/>
              </a:rPr>
              <a:t>combinação das duas</a:t>
            </a:r>
            <a:r>
              <a:rPr lang="pt-BR" sz="2400" dirty="0">
                <a:latin typeface="Bahnschrift Condensed" panose="020B0502040204020203" pitchFamily="34" charset="0"/>
              </a:rPr>
              <a:t>, para se certificar da presença e do funcionamento de cada um dos cinco componentes de controle interno, inclusive a eficácia dos controles</a:t>
            </a:r>
          </a:p>
        </p:txBody>
      </p:sp>
    </p:spTree>
    <p:extLst>
      <p:ext uri="{BB962C8B-B14F-4D97-AF65-F5344CB8AC3E}">
        <p14:creationId xmlns:p14="http://schemas.microsoft.com/office/powerpoint/2010/main" val="427502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234686"/>
            <a:ext cx="868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Achados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EC388A3-EA23-41D1-A898-F49D24E03C98}"/>
              </a:ext>
            </a:extLst>
          </p:cNvPr>
          <p:cNvSpPr/>
          <p:nvPr/>
        </p:nvSpPr>
        <p:spPr>
          <a:xfrm>
            <a:off x="283464" y="1151216"/>
            <a:ext cx="88605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Bahnschrift Condensed" panose="020B0502040204020203" pitchFamily="34" charset="0"/>
              </a:rPr>
              <a:t>Ao analisar as evidências de auditoria, o auditor deve exercer seu julgamento profissional para chegar a uma conclusão acerca do objeto de auditoria ou da informação do objeto, a fim de obter os achados de auditoria.</a:t>
            </a:r>
          </a:p>
          <a:p>
            <a:endParaRPr lang="pt-BR" sz="2800" dirty="0">
              <a:latin typeface="Bahnschrift Condensed" panose="020B0502040204020203" pitchFamily="34" charset="0"/>
            </a:endParaRPr>
          </a:p>
          <a:p>
            <a:r>
              <a:rPr lang="pt-BR" sz="2800" dirty="0">
                <a:latin typeface="Bahnschrift Condensed" panose="020B0502040204020203" pitchFamily="34" charset="0"/>
              </a:rPr>
              <a:t>Com base nas conclusões, deve-se elaborar um relatório e comunicar às partes relacionadas a fim de confirmar ou descartar os achados</a:t>
            </a:r>
          </a:p>
        </p:txBody>
      </p:sp>
    </p:spTree>
    <p:extLst>
      <p:ext uri="{BB962C8B-B14F-4D97-AF65-F5344CB8AC3E}">
        <p14:creationId xmlns:p14="http://schemas.microsoft.com/office/powerpoint/2010/main" val="388206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234686"/>
            <a:ext cx="8686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Relatório de Auditorias e Monitoramento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5776AA-28D6-498F-AB9B-8C794D48FB66}"/>
              </a:ext>
            </a:extLst>
          </p:cNvPr>
          <p:cNvSpPr/>
          <p:nvPr/>
        </p:nvSpPr>
        <p:spPr>
          <a:xfrm>
            <a:off x="576072" y="1977807"/>
            <a:ext cx="8366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Ao executar os procedimentos de auditoria e avaliar os controles internos, é possível serem identificadas fragilidades ou impropriedades na execução dos controles administrativos e esses resultados podem ser utilizados pelo gestor para aperfeiçoá-los</a:t>
            </a:r>
          </a:p>
        </p:txBody>
      </p:sp>
    </p:spTree>
    <p:extLst>
      <p:ext uri="{BB962C8B-B14F-4D97-AF65-F5344CB8AC3E}">
        <p14:creationId xmlns:p14="http://schemas.microsoft.com/office/powerpoint/2010/main" val="3608736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234686"/>
            <a:ext cx="86868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Relatório de atividades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5776AA-28D6-498F-AB9B-8C794D48FB66}"/>
              </a:ext>
            </a:extLst>
          </p:cNvPr>
          <p:cNvSpPr/>
          <p:nvPr/>
        </p:nvSpPr>
        <p:spPr>
          <a:xfrm>
            <a:off x="256032" y="1566671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Ao final do ciclo anual, após a realização dos trabalhos, a Unidade de Controle Interno – UCI emitirá o Relatório Anual de Atividades a fim de apresentar um balanço de todas as atividades realizadas no período</a:t>
            </a:r>
          </a:p>
        </p:txBody>
      </p:sp>
    </p:spTree>
    <p:extLst>
      <p:ext uri="{BB962C8B-B14F-4D97-AF65-F5344CB8AC3E}">
        <p14:creationId xmlns:p14="http://schemas.microsoft.com/office/powerpoint/2010/main" val="75576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7432" y="245693"/>
            <a:ext cx="86868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200" dirty="0">
                <a:highlight>
                  <a:srgbClr val="FFFF00"/>
                </a:highlight>
                <a:latin typeface="Berlin Sans FB Demi" panose="020E0802020502020306" pitchFamily="34" charset="0"/>
              </a:rPr>
              <a:t>RELAÇÃO CONTROLE INTERNO E TRIBUNAL DE CONTAS</a:t>
            </a:r>
            <a:endParaRPr lang="pt-BR" sz="3200" dirty="0">
              <a:solidFill>
                <a:schemeClr val="dk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5776AA-28D6-498F-AB9B-8C794D48FB66}"/>
              </a:ext>
            </a:extLst>
          </p:cNvPr>
          <p:cNvSpPr/>
          <p:nvPr/>
        </p:nvSpPr>
        <p:spPr>
          <a:xfrm>
            <a:off x="256032" y="1566671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 Lei Complementar nº 113/2005, que instituiu a Lei Orgânica do Tribunal de Contas do Estado do Paraná - TCE/PR, estabeleceu em seu artigo 4º que todos os jurisdicionados deverão, obrigatoriamente, instituir sistemas de controle interno para as finalidades e na forma prevista na Constituição Federal, na Lei Complementar nº 101/00, na Lei nº 8.666/93 e alterações posteriores, na Lei nº 4.320/64, bem como, para apoio ao controle externo.</a:t>
            </a:r>
          </a:p>
        </p:txBody>
      </p:sp>
    </p:spTree>
    <p:extLst>
      <p:ext uri="{BB962C8B-B14F-4D97-AF65-F5344CB8AC3E}">
        <p14:creationId xmlns:p14="http://schemas.microsoft.com/office/powerpoint/2010/main" val="102457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" y="46625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7432" y="245693"/>
            <a:ext cx="868680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200" dirty="0">
                <a:highlight>
                  <a:srgbClr val="FFFF00"/>
                </a:highlight>
                <a:latin typeface="Berlin Sans FB Demi" panose="020E0802020502020306" pitchFamily="34" charset="0"/>
              </a:rPr>
              <a:t>RELAÇÃO CONTROLE INTERNO E TRIBUNAL DE CONTAS</a:t>
            </a:r>
            <a:endParaRPr lang="pt-BR" sz="3200" dirty="0">
              <a:solidFill>
                <a:schemeClr val="dk1"/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55776AA-28D6-498F-AB9B-8C794D48FB66}"/>
              </a:ext>
            </a:extLst>
          </p:cNvPr>
          <p:cNvSpPr/>
          <p:nvPr/>
        </p:nvSpPr>
        <p:spPr>
          <a:xfrm>
            <a:off x="256032" y="1566671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No relacionamento com o controle externo, de acordo com o art. 74, § 1º, da Constituição Federal, os responsáveis pelo controle interno, ao tomarem conhecimento de qualquer irregularidade ou ilegalidade, dela darão ciência ao Tribunal de Contas da União, sob pena de responsabilidade solidária</a:t>
            </a:r>
          </a:p>
        </p:txBody>
      </p:sp>
    </p:spTree>
    <p:extLst>
      <p:ext uri="{BB962C8B-B14F-4D97-AF65-F5344CB8AC3E}">
        <p14:creationId xmlns:p14="http://schemas.microsoft.com/office/powerpoint/2010/main" val="399505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3314"/>
            <a:ext cx="9144000" cy="50968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56032" y="468845"/>
            <a:ext cx="8686800" cy="4570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4000" dirty="0">
                <a:solidFill>
                  <a:schemeClr val="dk1"/>
                </a:solidFill>
                <a:highlight>
                  <a:srgbClr val="FFFF00"/>
                </a:highlight>
                <a:latin typeface="Berlin Sans FB Demi" panose="020E0802020502020306" pitchFamily="34" charset="0"/>
              </a:rPr>
              <a:t>Normas aplicáveis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r>
              <a:rPr lang="pt-BR" b="1" dirty="0">
                <a:highlight>
                  <a:srgbClr val="FFFFFF"/>
                </a:highlight>
              </a:rPr>
              <a:t>CONSTITUIÇÃO FEDERAL DE 1988</a:t>
            </a:r>
            <a:endParaRPr lang="pt-BR" dirty="0">
              <a:highlight>
                <a:srgbClr val="FFFFFF"/>
              </a:highlight>
            </a:endParaRPr>
          </a:p>
          <a:p>
            <a:r>
              <a:rPr lang="pt-BR" dirty="0" err="1">
                <a:highlight>
                  <a:srgbClr val="FFFFFF"/>
                </a:highlight>
              </a:rPr>
              <a:t>Arts</a:t>
            </a:r>
            <a:r>
              <a:rPr lang="pt-BR" dirty="0">
                <a:highlight>
                  <a:srgbClr val="FFFFFF"/>
                </a:highlight>
              </a:rPr>
              <a:t>. 31, 70 e 74</a:t>
            </a:r>
          </a:p>
          <a:p>
            <a:r>
              <a:rPr lang="pt-BR" dirty="0">
                <a:highlight>
                  <a:srgbClr val="FFFFFF"/>
                </a:highlight>
              </a:rPr>
              <a:t> </a:t>
            </a:r>
          </a:p>
          <a:p>
            <a:r>
              <a:rPr lang="pt-BR" sz="2000" dirty="0">
                <a:highlight>
                  <a:srgbClr val="FFFFFF"/>
                </a:highlight>
              </a:rPr>
              <a:t>Dispõe que as atividades de fiscalização e controle na administração publica serão </a:t>
            </a:r>
            <a:r>
              <a:rPr lang="pt-BR" sz="2000" b="1" u="sng" dirty="0">
                <a:highlight>
                  <a:srgbClr val="FFFFFF"/>
                </a:highlight>
              </a:rPr>
              <a:t>desempenhadas pelo controle externo </a:t>
            </a:r>
            <a:r>
              <a:rPr lang="pt-BR" sz="2000" dirty="0">
                <a:highlight>
                  <a:srgbClr val="FFFFFF"/>
                </a:highlight>
              </a:rPr>
              <a:t>(exercido pelo poder legislativo com o auxilio do tribunal de contas) e </a:t>
            </a:r>
            <a:r>
              <a:rPr lang="pt-BR" sz="2000" b="1" dirty="0">
                <a:highlight>
                  <a:srgbClr val="FFFFFF"/>
                </a:highlight>
              </a:rPr>
              <a:t>pelo sistema de controle interno a ser mantido, de forma integrada por cada poder</a:t>
            </a:r>
            <a:r>
              <a:rPr lang="pt-BR" sz="2000" dirty="0">
                <a:highlight>
                  <a:srgbClr val="FFFFFF"/>
                </a:highlight>
              </a:rPr>
              <a:t>.</a:t>
            </a:r>
          </a:p>
          <a:p>
            <a:endParaRPr lang="pt-BR" dirty="0">
              <a:highlight>
                <a:srgbClr val="FFFFFF"/>
              </a:highlight>
            </a:endParaRPr>
          </a:p>
          <a:p>
            <a:r>
              <a:rPr lang="pt-BR" dirty="0">
                <a:highlight>
                  <a:srgbClr val="FFFFFF"/>
                </a:highlight>
              </a:rPr>
              <a:t>(Com ajuda do controle interno de cada poder em parceria com o tribunal de contas do estado)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pt-BR" sz="25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92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E8CB54-3A64-4555-B79E-C5192FAAEA35}"/>
              </a:ext>
            </a:extLst>
          </p:cNvPr>
          <p:cNvSpPr/>
          <p:nvPr/>
        </p:nvSpPr>
        <p:spPr>
          <a:xfrm>
            <a:off x="201706" y="287950"/>
            <a:ext cx="8558836" cy="4089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highlight>
                  <a:srgbClr val="FFFF00"/>
                </a:highligh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 - ATENÇÃO AOS DETALHES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Conheça o ambiente onde você estará inserido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Comprar responsabilidades que não são suas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por escrito como forma de proteção, sempre com cautela e fundamentado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Cumpra a sua missão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Demonstre que o problema não é seu e que quem resolve são eles, você apenas os aponta e orienta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queira abraçar a mundo, uma organização é construída por todos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7189" y="229715"/>
            <a:ext cx="5880488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216977" y="1070688"/>
            <a:ext cx="6050700" cy="4072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80000"/>
              </a:lnSpc>
              <a:buSzPts val="440"/>
            </a:pPr>
            <a:r>
              <a:rPr lang="pt-BR" sz="1700" dirty="0">
                <a:solidFill>
                  <a:srgbClr val="000000"/>
                </a:solidFill>
              </a:rPr>
              <a:t>De origem Latina </a:t>
            </a:r>
            <a:r>
              <a:rPr lang="pt-BR" sz="1700" dirty="0" err="1">
                <a:solidFill>
                  <a:srgbClr val="000000"/>
                </a:solidFill>
              </a:rPr>
              <a:t>Rotulun</a:t>
            </a:r>
            <a:r>
              <a:rPr lang="pt-BR" sz="1700" dirty="0">
                <a:solidFill>
                  <a:srgbClr val="000000"/>
                </a:solidFill>
              </a:rPr>
              <a:t> 	Significa rolo, escrito, registro</a:t>
            </a:r>
            <a:endParaRPr sz="1700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1920" dirty="0">
              <a:solidFill>
                <a:srgbClr val="000000"/>
              </a:solidFill>
            </a:endParaRPr>
          </a:p>
          <a:p>
            <a:pPr marL="0" indent="0" algn="just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ts val="440"/>
            </a:pPr>
            <a:r>
              <a:rPr lang="pt-BR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Historicamente</a:t>
            </a: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palavra controle esta ligada a finanças, a contabilidade mas vai além, pois trata-se de funções clássicas da administração. </a:t>
            </a:r>
          </a:p>
          <a:p>
            <a:pPr marL="0" lvl="0" indent="0" algn="just">
              <a:lnSpc>
                <a:spcPct val="80000"/>
              </a:lnSpc>
              <a:spcBef>
                <a:spcPts val="1200"/>
              </a:spcBef>
              <a:buSzPts val="440"/>
            </a:pP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 controle </a:t>
            </a:r>
            <a:r>
              <a:rPr lang="pt-BR" sz="24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 uma ferramenta </a:t>
            </a:r>
            <a:r>
              <a:rPr lang="pt-BR" sz="24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 irá de modo concomitante a apontar eventuais distorções e falhas que precisam ser corrigidas durante a fase da execução de uma tarefa, atividade ou desempenho</a:t>
            </a:r>
            <a:endParaRPr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145CF9-53CF-45F0-B71C-23C226D0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8" y="199150"/>
            <a:ext cx="2776878" cy="2372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35FF9B-0752-46A9-872F-F24A14B80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677" y="2737412"/>
            <a:ext cx="2765777" cy="2009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4CF6845-FA21-4A35-A276-E61F5A6FB472}"/>
              </a:ext>
            </a:extLst>
          </p:cNvPr>
          <p:cNvSpPr txBox="1"/>
          <p:nvPr/>
        </p:nvSpPr>
        <p:spPr>
          <a:xfrm>
            <a:off x="7785847" y="766482"/>
            <a:ext cx="2823882" cy="1048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E8CB54-3A64-4555-B79E-C5192FAAEA35}"/>
              </a:ext>
            </a:extLst>
          </p:cNvPr>
          <p:cNvSpPr/>
          <p:nvPr/>
        </p:nvSpPr>
        <p:spPr>
          <a:xfrm>
            <a:off x="201706" y="287950"/>
            <a:ext cx="8558836" cy="3451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highlight>
                  <a:srgbClr val="FFFF00"/>
                </a:highlight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highlight>
                <a:srgbClr val="FFFF00"/>
              </a:highlight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https://unidades.tc.df.gov.br/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dci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/matriz-de-risco/#:~:</a:t>
            </a:r>
            <a:r>
              <a:rPr lang="pt-BR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text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=A%20Matriz%20de%20Risco%20do,inspe%C3%A7%C3%A3o%20realizadas%20por%20esta%20DCI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https://servicos.tce.pr.gov.br/tcepr/tribunal/sisegppa/login/index?ReturnUrl=https://servicos.tce.pr.gov.br/tcepr/tribunal/sisegppa/inscricoes/inscreverevento/1720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701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75F6A-8A40-4480-BFA1-936282C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8" y="1193292"/>
            <a:ext cx="8520600" cy="3950208"/>
          </a:xfrm>
        </p:spPr>
        <p:txBody>
          <a:bodyPr>
            <a:normAutofit/>
          </a:bodyPr>
          <a:lstStyle/>
          <a:p>
            <a:pPr lvl="0" algn="l"/>
            <a:r>
              <a:rPr lang="pt-BR" sz="2000" b="1" dirty="0">
                <a:solidFill>
                  <a:srgbClr val="000000"/>
                </a:solidFill>
              </a:rPr>
              <a:t>• Delegações de poderes</a:t>
            </a:r>
            <a:r>
              <a:rPr lang="pt-BR" sz="2000" dirty="0">
                <a:solidFill>
                  <a:srgbClr val="000000"/>
                </a:solidFill>
              </a:rPr>
              <a:t>: a delegação de competência, como instrumento de descentralização administrativa, com vistas a assegurar maior rapidez e objetividade às decisões</a:t>
            </a:r>
            <a:br>
              <a:rPr lang="pt-BR" sz="2000" dirty="0">
                <a:solidFill>
                  <a:srgbClr val="000000"/>
                </a:solidFill>
              </a:rPr>
            </a:br>
            <a:br>
              <a:rPr lang="pt-BR" sz="2000" dirty="0">
                <a:solidFill>
                  <a:srgbClr val="000000"/>
                </a:solidFill>
              </a:rPr>
            </a:br>
            <a:r>
              <a:rPr lang="pt-BR" sz="2000" dirty="0">
                <a:solidFill>
                  <a:srgbClr val="000000"/>
                </a:solidFill>
              </a:rPr>
              <a:t>• </a:t>
            </a:r>
            <a:r>
              <a:rPr lang="pt-BR" sz="2000" b="1" dirty="0">
                <a:solidFill>
                  <a:srgbClr val="000000"/>
                </a:solidFill>
              </a:rPr>
              <a:t>Instruções devidamente formalizadas</a:t>
            </a:r>
            <a:r>
              <a:rPr lang="pt-BR" sz="2000" dirty="0">
                <a:solidFill>
                  <a:srgbClr val="000000"/>
                </a:solidFill>
              </a:rPr>
              <a:t>: os procedimentos e instruções disciplinados e formalizados por instrumentos eficazes, claros e objetivos, emitidos pela autoridade competente</a:t>
            </a:r>
            <a:r>
              <a:rPr lang="pt-BR" sz="2000" dirty="0">
                <a:solidFill>
                  <a:srgbClr val="595959"/>
                </a:solidFill>
              </a:rPr>
              <a:t>; </a:t>
            </a:r>
            <a:br>
              <a:rPr lang="pt-BR" sz="1400" dirty="0">
                <a:solidFill>
                  <a:srgbClr val="000000"/>
                </a:solidFill>
                <a:latin typeface="Bahnschrift Light SemiCondensed" panose="020B0502040204020203" pitchFamily="34" charset="0"/>
              </a:rPr>
            </a:br>
            <a:endParaRPr lang="pt-BR" dirty="0"/>
          </a:p>
        </p:txBody>
      </p:sp>
      <p:sp>
        <p:nvSpPr>
          <p:cNvPr id="3" name="Google Shape;88;p18">
            <a:extLst>
              <a:ext uri="{FF2B5EF4-FFF2-40B4-BE49-F238E27FC236}">
                <a16:creationId xmlns:a16="http://schemas.microsoft.com/office/drawing/2014/main" id="{7C9EB746-5952-460E-9CE4-D30AD5AF2F3D}"/>
              </a:ext>
            </a:extLst>
          </p:cNvPr>
          <p:cNvSpPr txBox="1">
            <a:spLocks/>
          </p:cNvSpPr>
          <p:nvPr/>
        </p:nvSpPr>
        <p:spPr>
          <a:xfrm>
            <a:off x="311700" y="530351"/>
            <a:ext cx="8228796" cy="3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dirty="0">
                <a:highlight>
                  <a:srgbClr val="FFFF00"/>
                </a:highlight>
                <a:latin typeface="Berlin Sans FB Demi" panose="020E0802020502020306" pitchFamily="34" charset="0"/>
              </a:rPr>
              <a:t>Princípios Gerais do controle interno</a:t>
            </a:r>
            <a:endParaRPr lang="pt-BR" sz="2800" dirty="0">
              <a:solidFill>
                <a:schemeClr val="accent5">
                  <a:lumMod val="75000"/>
                </a:schemeClr>
              </a:solidFill>
              <a:highlight>
                <a:srgbClr val="FFFF00"/>
              </a:highligh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7189" y="229715"/>
            <a:ext cx="5880488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 - Coso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0145CF9-53CF-45F0-B71C-23C226D02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678" y="199150"/>
            <a:ext cx="2776878" cy="23726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935FF9B-0752-46A9-872F-F24A14B80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677" y="2737412"/>
            <a:ext cx="2765777" cy="20097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188" y="1019325"/>
            <a:ext cx="5394613" cy="34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1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7189" y="229715"/>
            <a:ext cx="5880488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 - Coso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084" y="1281849"/>
            <a:ext cx="6272213" cy="37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387189" y="229715"/>
            <a:ext cx="5880488" cy="92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highlight>
                  <a:srgbClr val="FFFF00"/>
                </a:highlight>
                <a:latin typeface="Berlin Sans FB Demi" panose="020E0802020502020306" pitchFamily="34" charset="0"/>
                <a:ea typeface="Pacifico"/>
                <a:cs typeface="Pacifico"/>
                <a:sym typeface="Pacifico"/>
              </a:rPr>
              <a:t>Controle</a:t>
            </a:r>
            <a:endParaRPr sz="4000" dirty="0">
              <a:highlight>
                <a:srgbClr val="FFFF00"/>
              </a:highlight>
              <a:latin typeface="Berlin Sans FB Demi" panose="020E0802020502020306" pitchFamily="34" charset="0"/>
              <a:ea typeface="Pacifico"/>
              <a:cs typeface="Pacifico"/>
              <a:sym typeface="Pacifico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13" y="1159415"/>
            <a:ext cx="7362825" cy="37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13523</TotalTime>
  <Words>3156</Words>
  <Application>Microsoft Office PowerPoint</Application>
  <PresentationFormat>Apresentação na tela (16:9)</PresentationFormat>
  <Paragraphs>285</Paragraphs>
  <Slides>61</Slides>
  <Notes>58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3" baseType="lpstr">
      <vt:lpstr>Berlin Sans FB Demi</vt:lpstr>
      <vt:lpstr>Calibri Light</vt:lpstr>
      <vt:lpstr>Bahnschrift Condensed</vt:lpstr>
      <vt:lpstr>Script MT Bold</vt:lpstr>
      <vt:lpstr>Arial</vt:lpstr>
      <vt:lpstr>Bahnschrift SemiBold</vt:lpstr>
      <vt:lpstr>Bahnschrift Light SemiCondensed</vt:lpstr>
      <vt:lpstr>Calibri</vt:lpstr>
      <vt:lpstr>Comfortaa</vt:lpstr>
      <vt:lpstr>Pacifico</vt:lpstr>
      <vt:lpstr>Bahnschrift Light</vt:lpstr>
      <vt:lpstr>Simple Light</vt:lpstr>
      <vt:lpstr>Apresentação do PowerPoint</vt:lpstr>
      <vt:lpstr>Apresentação do PowerPoint</vt:lpstr>
      <vt:lpstr>Apresentação do PowerPoint</vt:lpstr>
      <vt:lpstr>Tri Partição dos Poderes</vt:lpstr>
      <vt:lpstr>Tri partição</vt:lpstr>
      <vt:lpstr>Controle</vt:lpstr>
      <vt:lpstr>Controle - Coso</vt:lpstr>
      <vt:lpstr>Controle - Coso</vt:lpstr>
      <vt:lpstr>Controle</vt:lpstr>
      <vt:lpstr>Controle Interno</vt:lpstr>
      <vt:lpstr>Controle Interno</vt:lpstr>
      <vt:lpstr>Contextualização</vt:lpstr>
      <vt:lpstr>Contextualização</vt:lpstr>
      <vt:lpstr>Fundamentação Legal</vt:lpstr>
      <vt:lpstr>Contextualização</vt:lpstr>
      <vt:lpstr>Contextualização</vt:lpstr>
      <vt:lpstr>Governança é um dos pilares</vt:lpstr>
      <vt:lpstr>Governança é um dos pilares</vt:lpstr>
      <vt:lpstr>Controle interno na Governança</vt:lpstr>
      <vt:lpstr>Terminologias utilizadas</vt:lpstr>
      <vt:lpstr>Apresentação do PowerPoint</vt:lpstr>
      <vt:lpstr>Apresentação do PowerPoint</vt:lpstr>
      <vt:lpstr>Sistema de Controle Interno Responsabilidades no sistema de Controle Interno</vt:lpstr>
      <vt:lpstr>Peculiaridades do cargo Responsabilidades e funções</vt:lpstr>
      <vt:lpstr>Peculiaridades do cargo Responsabilidades e Funções</vt:lpstr>
      <vt:lpstr>Peculiaridades do cargo Responsabilidades e Funções</vt:lpstr>
      <vt:lpstr>Peculiaridades do cargo Responsabilidades e funções</vt:lpstr>
      <vt:lpstr>Peculiaridades do cargo Responsabilidades e funções</vt:lpstr>
      <vt:lpstr>Apresentação do PowerPoint</vt:lpstr>
      <vt:lpstr>Apresentação do PowerPoint</vt:lpstr>
      <vt:lpstr>Apresentação do PowerPoint</vt:lpstr>
      <vt:lpstr>Planejamento estratégico</vt:lpstr>
      <vt:lpstr>Apresentação do PowerPoint</vt:lpstr>
      <vt:lpstr>Apresentação do PowerPoint</vt:lpstr>
      <vt:lpstr>Apresentação do PowerPoint</vt:lpstr>
      <vt:lpstr>Apresentação do PowerPoint</vt:lpstr>
      <vt:lpstr>Auditoria Roteiro Prático</vt:lpstr>
      <vt:lpstr>Auditoria Roteiro Prático</vt:lpstr>
      <vt:lpstr>Auditoria Roteiro Prático</vt:lpstr>
      <vt:lpstr>Apresentação do PowerPoint</vt:lpstr>
      <vt:lpstr>Apresentação do PowerPoint</vt:lpstr>
      <vt:lpstr>Apresentação do PowerPoint</vt:lpstr>
      <vt:lpstr>Auditoria Roteiro Prático</vt:lpstr>
      <vt:lpstr>Apresentação do PowerPoint</vt:lpstr>
      <vt:lpstr>Apresentação do PowerPoint</vt:lpstr>
      <vt:lpstr>Atividades de prevenção são também os Princípios Gerais do controle - PREVENÇÃO</vt:lpstr>
      <vt:lpstr>• Alçadas: são os limites determinados a um funcionário, quanto a possibilidade de este aprovar valores, assumir posições em nome da instituição (estabelecimento de valor máximo para um caixa pagar um cheque por exemplo) * Definição de responsabilidades: existência de normas que definam a autoridade e, consequentemente, a responsabilidade e competência de todos os agentes no Sistema de Controle Interno, deve ser observado: a) existência de regimento/estatuto e organograma adequados, onde a definição de autoridade e consequentes responsabilidades sejam claras e satisfaçam plenamente as necessidades da organização; e b) manuais de rotinas/procedimentos, claramente determinados, que considerem as funções de todos os setores do órgão/ entidade. </vt:lpstr>
      <vt:lpstr>Atividades de prevenção são também os Princípios Gerais do controle - DETECÇÃO</vt:lpstr>
      <vt:lpstr>Objetivos</vt:lpstr>
      <vt:lpstr>Procedimentos técnicos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• Delegações de poderes: a delegação de competência, como instrumento de descentralização administrativa, com vistas a assegurar maior rapidez e objetividade às decisões  • Instruções devidamente formalizadas: os procedimentos e instruções disciplinados e formalizados por instrumentos eficazes, claros e objetivos, emitidos pela autoridade competente;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288</cp:revision>
  <cp:lastPrinted>2025-04-23T04:28:47Z</cp:lastPrinted>
  <dcterms:modified xsi:type="dcterms:W3CDTF">2025-04-23T04:35:42Z</dcterms:modified>
</cp:coreProperties>
</file>